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418" r:id="rId3"/>
    <p:sldId id="260" r:id="rId4"/>
    <p:sldId id="259" r:id="rId5"/>
    <p:sldId id="265" r:id="rId6"/>
    <p:sldId id="266" r:id="rId7"/>
    <p:sldId id="263" r:id="rId8"/>
    <p:sldId id="264" r:id="rId9"/>
    <p:sldId id="419" r:id="rId10"/>
    <p:sldId id="420" r:id="rId11"/>
    <p:sldId id="421" r:id="rId12"/>
    <p:sldId id="422" r:id="rId13"/>
    <p:sldId id="390" r:id="rId14"/>
    <p:sldId id="261" r:id="rId15"/>
    <p:sldId id="417" r:id="rId16"/>
    <p:sldId id="262" r:id="rId17"/>
    <p:sldId id="365" r:id="rId18"/>
    <p:sldId id="257" r:id="rId19"/>
    <p:sldId id="282" r:id="rId20"/>
    <p:sldId id="283" r:id="rId21"/>
    <p:sldId id="284" r:id="rId22"/>
    <p:sldId id="285" r:id="rId23"/>
    <p:sldId id="307" r:id="rId24"/>
    <p:sldId id="302" r:id="rId25"/>
    <p:sldId id="303" r:id="rId26"/>
    <p:sldId id="423" r:id="rId27"/>
    <p:sldId id="270" r:id="rId28"/>
    <p:sldId id="293" r:id="rId29"/>
    <p:sldId id="294" r:id="rId30"/>
    <p:sldId id="296" r:id="rId31"/>
    <p:sldId id="299" r:id="rId32"/>
    <p:sldId id="301" r:id="rId33"/>
    <p:sldId id="306" r:id="rId34"/>
    <p:sldId id="291" r:id="rId35"/>
    <p:sldId id="424" r:id="rId36"/>
    <p:sldId id="304" r:id="rId37"/>
    <p:sldId id="298" r:id="rId38"/>
    <p:sldId id="275" r:id="rId39"/>
    <p:sldId id="288" r:id="rId40"/>
    <p:sldId id="42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9D0B9-18C0-44B7-8015-D6883BC5DE9E}" type="datetimeFigureOut">
              <a:rPr lang="en-US" smtClean="0"/>
              <a:t>26-Jun-21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FC8FCD-61C8-4A2E-B448-4F08D836A891}" type="slidenum">
              <a:rPr lang="en-US" smtClean="0"/>
              <a:t>‹#›</a:t>
            </a:fld>
            <a:endParaRPr lang="en-US"/>
          </a:p>
        </p:txBody>
      </p:sp>
    </p:spTree>
    <p:extLst>
      <p:ext uri="{BB962C8B-B14F-4D97-AF65-F5344CB8AC3E}">
        <p14:creationId xmlns:p14="http://schemas.microsoft.com/office/powerpoint/2010/main" val="14786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A9EB4-49D9-4FE5-86CD-853AF739AF21}" type="slidenum">
              <a:rPr lang="en-US" smtClean="0"/>
              <a:t>4</a:t>
            </a:fld>
            <a:endParaRPr lang="en-US"/>
          </a:p>
        </p:txBody>
      </p:sp>
    </p:spTree>
    <p:extLst>
      <p:ext uri="{BB962C8B-B14F-4D97-AF65-F5344CB8AC3E}">
        <p14:creationId xmlns:p14="http://schemas.microsoft.com/office/powerpoint/2010/main" val="2050581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11E39590-1BAE-4F75-98AA-A5A72EF0B8D3}"/>
              </a:ext>
            </a:extLst>
          </p:cNvPr>
          <p:cNvSpPr>
            <a:spLocks noGrp="1" noChangeArrowheads="1"/>
          </p:cNvSpPr>
          <p:nvPr>
            <p:ph type="sldNum" sz="quarter" idx="5"/>
          </p:nvPr>
        </p:nvSpPr>
        <p:spPr>
          <a:noFill/>
        </p:spPr>
        <p:txBody>
          <a:bodyP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fld id="{16DB10DD-7679-4FE9-9D64-88731CBD7B8B}" type="slidenum">
              <a:rPr lang="en-US" altLang="en-US" u="none" smtClean="0"/>
              <a:pPr/>
              <a:t>17</a:t>
            </a:fld>
            <a:endParaRPr lang="en-US" altLang="en-US" u="none"/>
          </a:p>
        </p:txBody>
      </p:sp>
      <p:sp>
        <p:nvSpPr>
          <p:cNvPr id="49155" name="Rectangle 2">
            <a:extLst>
              <a:ext uri="{FF2B5EF4-FFF2-40B4-BE49-F238E27FC236}">
                <a16:creationId xmlns:a16="http://schemas.microsoft.com/office/drawing/2014/main" id="{3DBBA5BA-E6AE-4D8D-9A7A-5178E70259CB}"/>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C616BFA9-5229-4FA3-A2AF-E72EF5A1737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BF253BD-2333-44DA-B845-0D19576AF62D}" type="datetimeFigureOut">
              <a:rPr lang="en-US" smtClean="0"/>
              <a:t>26-Jun-21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993E465-9CC6-4B88-BA2F-BB7AA104F75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6463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BF253BD-2333-44DA-B845-0D19576AF62D}" type="datetimeFigureOut">
              <a:rPr lang="en-US" smtClean="0"/>
              <a:t>26-Jun-21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3E465-9CC6-4B88-BA2F-BB7AA104F754}" type="slidenum">
              <a:rPr lang="en-US" smtClean="0"/>
              <a:t>‹#›</a:t>
            </a:fld>
            <a:endParaRPr lang="en-US"/>
          </a:p>
        </p:txBody>
      </p:sp>
    </p:spTree>
    <p:extLst>
      <p:ext uri="{BB962C8B-B14F-4D97-AF65-F5344CB8AC3E}">
        <p14:creationId xmlns:p14="http://schemas.microsoft.com/office/powerpoint/2010/main" val="1644377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253BD-2333-44DA-B845-0D19576AF62D}" type="datetimeFigureOut">
              <a:rPr lang="en-US" smtClean="0"/>
              <a:t>26-Jun-21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3E465-9CC6-4B88-BA2F-BB7AA104F75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763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253BD-2333-44DA-B845-0D19576AF62D}" type="datetimeFigureOut">
              <a:rPr lang="en-US" smtClean="0"/>
              <a:t>26-Jun-21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3E465-9CC6-4B88-BA2F-BB7AA104F75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3371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253BD-2333-44DA-B845-0D19576AF62D}" type="datetimeFigureOut">
              <a:rPr lang="en-US" smtClean="0"/>
              <a:t>26-Jun-21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3E465-9CC6-4B88-BA2F-BB7AA104F754}" type="slidenum">
              <a:rPr lang="en-US" smtClean="0"/>
              <a:t>‹#›</a:t>
            </a:fld>
            <a:endParaRPr lang="en-US"/>
          </a:p>
        </p:txBody>
      </p:sp>
    </p:spTree>
    <p:extLst>
      <p:ext uri="{BB962C8B-B14F-4D97-AF65-F5344CB8AC3E}">
        <p14:creationId xmlns:p14="http://schemas.microsoft.com/office/powerpoint/2010/main" val="3543500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253BD-2333-44DA-B845-0D19576AF62D}" type="datetimeFigureOut">
              <a:rPr lang="en-US" smtClean="0"/>
              <a:t>26-Jun-21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3E465-9CC6-4B88-BA2F-BB7AA104F75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510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253BD-2333-44DA-B845-0D19576AF62D}" type="datetimeFigureOut">
              <a:rPr lang="en-US" smtClean="0"/>
              <a:t>26-Jun-21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3E465-9CC6-4B88-BA2F-BB7AA104F75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6141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F253BD-2333-44DA-B845-0D19576AF62D}" type="datetimeFigureOut">
              <a:rPr lang="en-US" smtClean="0"/>
              <a:t>26-Jun-21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3E465-9CC6-4B88-BA2F-BB7AA104F75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9570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F253BD-2333-44DA-B845-0D19576AF62D}" type="datetimeFigureOut">
              <a:rPr lang="en-US" smtClean="0"/>
              <a:t>26-Jun-21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3E465-9CC6-4B88-BA2F-BB7AA104F75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1686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76000" cy="1219200"/>
          </a:xfrm>
        </p:spPr>
        <p:txBody>
          <a:bodyPr/>
          <a:lstStyle/>
          <a:p>
            <a:r>
              <a:rPr lang="en-US"/>
              <a:t>Click to edit Master title style</a:t>
            </a:r>
          </a:p>
        </p:txBody>
      </p:sp>
      <p:sp>
        <p:nvSpPr>
          <p:cNvPr id="3" name="Text Placeholder 2"/>
          <p:cNvSpPr>
            <a:spLocks noGrp="1"/>
          </p:cNvSpPr>
          <p:nvPr>
            <p:ph type="body" sz="half" idx="1"/>
          </p:nvPr>
        </p:nvSpPr>
        <p:spPr>
          <a:xfrm>
            <a:off x="508000" y="1447800"/>
            <a:ext cx="54864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0"/>
            <a:ext cx="54864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821282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F253BD-2333-44DA-B845-0D19576AF62D}" type="datetimeFigureOut">
              <a:rPr lang="en-US" smtClean="0"/>
              <a:t>26-Jun-21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3E465-9CC6-4B88-BA2F-BB7AA104F754}" type="slidenum">
              <a:rPr lang="en-US" smtClean="0"/>
              <a:t>‹#›</a:t>
            </a:fld>
            <a:endParaRPr lang="en-US"/>
          </a:p>
        </p:txBody>
      </p:sp>
    </p:spTree>
    <p:extLst>
      <p:ext uri="{BB962C8B-B14F-4D97-AF65-F5344CB8AC3E}">
        <p14:creationId xmlns:p14="http://schemas.microsoft.com/office/powerpoint/2010/main" val="1218121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253BD-2333-44DA-B845-0D19576AF62D}" type="datetimeFigureOut">
              <a:rPr lang="en-US" smtClean="0"/>
              <a:t>26-Jun-21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3E465-9CC6-4B88-BA2F-BB7AA104F75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0036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F253BD-2333-44DA-B845-0D19576AF62D}" type="datetimeFigureOut">
              <a:rPr lang="en-US" smtClean="0"/>
              <a:t>26-Jun-21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3E465-9CC6-4B88-BA2F-BB7AA104F754}" type="slidenum">
              <a:rPr lang="en-US" smtClean="0"/>
              <a:t>‹#›</a:t>
            </a:fld>
            <a:endParaRPr lang="en-US"/>
          </a:p>
        </p:txBody>
      </p:sp>
    </p:spTree>
    <p:extLst>
      <p:ext uri="{BB962C8B-B14F-4D97-AF65-F5344CB8AC3E}">
        <p14:creationId xmlns:p14="http://schemas.microsoft.com/office/powerpoint/2010/main" val="837672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F253BD-2333-44DA-B845-0D19576AF62D}" type="datetimeFigureOut">
              <a:rPr lang="en-US" smtClean="0"/>
              <a:t>26-Jun-21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93E465-9CC6-4B88-BA2F-BB7AA104F75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556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F253BD-2333-44DA-B845-0D19576AF62D}" type="datetimeFigureOut">
              <a:rPr lang="en-US" smtClean="0"/>
              <a:t>26-Jun-21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93E465-9CC6-4B88-BA2F-BB7AA104F75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781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253BD-2333-44DA-B845-0D19576AF62D}" type="datetimeFigureOut">
              <a:rPr lang="en-US" smtClean="0"/>
              <a:t>26-Jun-21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93E465-9CC6-4B88-BA2F-BB7AA104F754}" type="slidenum">
              <a:rPr lang="en-US" smtClean="0"/>
              <a:t>‹#›</a:t>
            </a:fld>
            <a:endParaRPr lang="en-US"/>
          </a:p>
        </p:txBody>
      </p:sp>
    </p:spTree>
    <p:extLst>
      <p:ext uri="{BB962C8B-B14F-4D97-AF65-F5344CB8AC3E}">
        <p14:creationId xmlns:p14="http://schemas.microsoft.com/office/powerpoint/2010/main" val="3134772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BF253BD-2333-44DA-B845-0D19576AF62D}" type="datetimeFigureOut">
              <a:rPr lang="en-US" smtClean="0"/>
              <a:t>26-Jun-21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3E465-9CC6-4B88-BA2F-BB7AA104F75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2774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BF253BD-2333-44DA-B845-0D19576AF62D}" type="datetimeFigureOut">
              <a:rPr lang="en-US" smtClean="0"/>
              <a:t>26-Jun-21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3E465-9CC6-4B88-BA2F-BB7AA104F754}" type="slidenum">
              <a:rPr lang="en-US" smtClean="0"/>
              <a:t>‹#›</a:t>
            </a:fld>
            <a:endParaRPr lang="en-US"/>
          </a:p>
        </p:txBody>
      </p:sp>
    </p:spTree>
    <p:extLst>
      <p:ext uri="{BB962C8B-B14F-4D97-AF65-F5344CB8AC3E}">
        <p14:creationId xmlns:p14="http://schemas.microsoft.com/office/powerpoint/2010/main" val="1173605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F253BD-2333-44DA-B845-0D19576AF62D}" type="datetimeFigureOut">
              <a:rPr lang="en-US" smtClean="0"/>
              <a:t>26-Jun-21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993E465-9CC6-4B88-BA2F-BB7AA104F754}" type="slidenum">
              <a:rPr lang="en-US" smtClean="0"/>
              <a:t>‹#›</a:t>
            </a:fld>
            <a:endParaRPr lang="en-US"/>
          </a:p>
        </p:txBody>
      </p:sp>
    </p:spTree>
    <p:extLst>
      <p:ext uri="{BB962C8B-B14F-4D97-AF65-F5344CB8AC3E}">
        <p14:creationId xmlns:p14="http://schemas.microsoft.com/office/powerpoint/2010/main" val="578147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conomicsonline.co.uk/Market_failures/Externalities.html" TargetMode="External"/><Relationship Id="rId2" Type="http://schemas.openxmlformats.org/officeDocument/2006/relationships/hyperlink" Target="http://economicsonline.co.uk/Managing_the_economy/The_public_sector.html" TargetMode="External"/><Relationship Id="rId1" Type="http://schemas.openxmlformats.org/officeDocument/2006/relationships/slideLayout" Target="../slideLayouts/slideLayout2.xml"/><Relationship Id="rId4" Type="http://schemas.openxmlformats.org/officeDocument/2006/relationships/hyperlink" Target="http://economicsonline.co.uk/Market_failures/Merit_goods.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economicsonline.co.uk/Competitive_markets/Tax_incidence.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Elasticity of Demand</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433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C39DCBC-54F0-4C39-8810-0670DBFA09D9}"/>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497495" y="1020417"/>
            <a:ext cx="9250018" cy="4903305"/>
          </a:xfrm>
        </p:spPr>
      </p:pic>
    </p:spTree>
    <p:extLst>
      <p:ext uri="{BB962C8B-B14F-4D97-AF65-F5344CB8AC3E}">
        <p14:creationId xmlns:p14="http://schemas.microsoft.com/office/powerpoint/2010/main" val="384175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A5A2E-CDF4-4337-B739-E72EA8A64B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587"/>
            <a:ext cx="12192000" cy="6784825"/>
          </a:xfrm>
          <a:prstGeom prst="rect">
            <a:avLst/>
          </a:prstGeom>
        </p:spPr>
      </p:pic>
    </p:spTree>
    <p:extLst>
      <p:ext uri="{BB962C8B-B14F-4D97-AF65-F5344CB8AC3E}">
        <p14:creationId xmlns:p14="http://schemas.microsoft.com/office/powerpoint/2010/main" val="4009017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FDF5A4-DE3F-4C3A-AC7C-B43BEFD14CD8}"/>
              </a:ext>
            </a:extLst>
          </p:cNvPr>
          <p:cNvSpPr>
            <a:spLocks noGrp="1"/>
          </p:cNvSpPr>
          <p:nvPr>
            <p:ph idx="1"/>
          </p:nvPr>
        </p:nvSpPr>
        <p:spPr>
          <a:xfrm>
            <a:off x="1295401" y="1378226"/>
            <a:ext cx="9601196" cy="4497642"/>
          </a:xfrm>
        </p:spPr>
        <p:txBody>
          <a:bodyPr/>
          <a:lstStyle/>
          <a:p>
            <a:pPr marL="0" indent="0">
              <a:buNone/>
            </a:pPr>
            <a:r>
              <a:rPr lang="en-US" dirty="0"/>
              <a:t>Learning Objective:</a:t>
            </a:r>
          </a:p>
          <a:p>
            <a:r>
              <a:rPr lang="en-US" dirty="0"/>
              <a:t>To be able to explain the factors influencing PED</a:t>
            </a:r>
          </a:p>
          <a:p>
            <a:endParaRPr lang="en-US" dirty="0"/>
          </a:p>
          <a:p>
            <a:pPr marL="0" indent="0">
              <a:buNone/>
            </a:pPr>
            <a:r>
              <a:rPr lang="en-US" dirty="0"/>
              <a:t>Learning Outcomes:</a:t>
            </a:r>
          </a:p>
          <a:p>
            <a:r>
              <a:rPr lang="en-US" dirty="0"/>
              <a:t>Explain the factors</a:t>
            </a:r>
          </a:p>
          <a:p>
            <a:r>
              <a:rPr lang="en-US" dirty="0" err="1"/>
              <a:t>Analyse</a:t>
            </a:r>
            <a:r>
              <a:rPr lang="en-US" dirty="0"/>
              <a:t> the importance of PED to the firms and government</a:t>
            </a:r>
          </a:p>
          <a:p>
            <a:r>
              <a:rPr lang="en-US"/>
              <a:t>Calculate TR</a:t>
            </a:r>
            <a:endParaRPr lang="en-US" dirty="0"/>
          </a:p>
        </p:txBody>
      </p:sp>
    </p:spTree>
    <p:extLst>
      <p:ext uri="{BB962C8B-B14F-4D97-AF65-F5344CB8AC3E}">
        <p14:creationId xmlns:p14="http://schemas.microsoft.com/office/powerpoint/2010/main" val="4228299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501836FA-9A31-4154-92F5-BFB43EBF4FF8}"/>
              </a:ext>
            </a:extLst>
          </p:cNvPr>
          <p:cNvSpPr>
            <a:spLocks noGrp="1" noChangeArrowheads="1"/>
          </p:cNvSpPr>
          <p:nvPr>
            <p:ph type="title"/>
          </p:nvPr>
        </p:nvSpPr>
        <p:spPr>
          <a:xfrm>
            <a:off x="609600" y="533400"/>
            <a:ext cx="11176000" cy="838200"/>
          </a:xfrm>
        </p:spPr>
        <p:txBody>
          <a:bodyPr/>
          <a:lstStyle/>
          <a:p>
            <a:r>
              <a:rPr lang="en-US" altLang="en-US" dirty="0"/>
              <a:t>Total Revenue and the Price Elasticity of Demand</a:t>
            </a:r>
          </a:p>
        </p:txBody>
      </p:sp>
      <p:sp>
        <p:nvSpPr>
          <p:cNvPr id="30723" name="Rectangle 5">
            <a:extLst>
              <a:ext uri="{FF2B5EF4-FFF2-40B4-BE49-F238E27FC236}">
                <a16:creationId xmlns:a16="http://schemas.microsoft.com/office/drawing/2014/main" id="{1BB29918-C5BE-4A4D-9238-FC95F5C54170}"/>
              </a:ext>
            </a:extLst>
          </p:cNvPr>
          <p:cNvSpPr>
            <a:spLocks noGrp="1" noChangeArrowheads="1"/>
          </p:cNvSpPr>
          <p:nvPr>
            <p:ph type="body" sz="half" idx="1"/>
          </p:nvPr>
        </p:nvSpPr>
        <p:spPr>
          <a:xfrm>
            <a:off x="1905001" y="1447800"/>
            <a:ext cx="8120063" cy="4876800"/>
          </a:xfrm>
        </p:spPr>
        <p:txBody>
          <a:bodyPr/>
          <a:lstStyle/>
          <a:p>
            <a:r>
              <a:rPr lang="en-US" altLang="en-US" sz="2800" i="1">
                <a:solidFill>
                  <a:srgbClr val="008000"/>
                </a:solidFill>
              </a:rPr>
              <a:t>Total revenue</a:t>
            </a:r>
            <a:r>
              <a:rPr lang="en-US" altLang="en-US" sz="2800"/>
              <a:t> is the amount paid by buyers and received by sellers of a good.</a:t>
            </a:r>
          </a:p>
          <a:p>
            <a:r>
              <a:rPr lang="en-US" altLang="en-US" sz="2800"/>
              <a:t>Computed as the price of the good times the quantity sold.</a:t>
            </a:r>
            <a:br>
              <a:rPr lang="en-US" altLang="en-US" sz="2800"/>
            </a:br>
            <a:endParaRPr lang="en-US" altLang="en-US" sz="2800"/>
          </a:p>
          <a:p>
            <a:endParaRPr lang="en-US" altLang="en-US" sz="2800"/>
          </a:p>
        </p:txBody>
      </p:sp>
      <p:graphicFrame>
        <p:nvGraphicFramePr>
          <p:cNvPr id="30724" name="Object 6">
            <a:extLst>
              <a:ext uri="{FF2B5EF4-FFF2-40B4-BE49-F238E27FC236}">
                <a16:creationId xmlns:a16="http://schemas.microsoft.com/office/drawing/2014/main" id="{A6FF2488-A10B-41FD-95BF-A2B0E0D43C0B}"/>
              </a:ext>
            </a:extLst>
          </p:cNvPr>
          <p:cNvGraphicFramePr>
            <a:graphicFrameLocks noGrp="1" noChangeAspect="1"/>
          </p:cNvGraphicFramePr>
          <p:nvPr>
            <p:ph sz="half" idx="2"/>
          </p:nvPr>
        </p:nvGraphicFramePr>
        <p:xfrm>
          <a:off x="5310189" y="3616326"/>
          <a:ext cx="1984375" cy="466725"/>
        </p:xfrm>
        <a:graphic>
          <a:graphicData uri="http://schemas.openxmlformats.org/presentationml/2006/ole">
            <mc:AlternateContent xmlns:mc="http://schemas.openxmlformats.org/markup-compatibility/2006">
              <mc:Choice xmlns:v="urn:schemas-microsoft-com:vml" Requires="v">
                <p:oleObj spid="_x0000_s1063" name="Equation" r:id="rId3" imgW="1993900" imgH="469900" progId="Equation.3">
                  <p:embed/>
                </p:oleObj>
              </mc:Choice>
              <mc:Fallback>
                <p:oleObj name="Equation" r:id="rId3" imgW="1993900" imgH="469900" progId="Equation.3">
                  <p:embed/>
                  <p:pic>
                    <p:nvPicPr>
                      <p:cNvPr id="30724" name="Object 6">
                        <a:extLst>
                          <a:ext uri="{FF2B5EF4-FFF2-40B4-BE49-F238E27FC236}">
                            <a16:creationId xmlns:a16="http://schemas.microsoft.com/office/drawing/2014/main" id="{A6FF2488-A10B-41FD-95BF-A2B0E0D43C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0189" y="3616326"/>
                        <a:ext cx="198437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653FF-F83C-47F4-8FDB-3AAE5D0EBBBC}"/>
              </a:ext>
            </a:extLst>
          </p:cNvPr>
          <p:cNvSpPr>
            <a:spLocks noGrp="1"/>
          </p:cNvSpPr>
          <p:nvPr>
            <p:ph type="title"/>
          </p:nvPr>
        </p:nvSpPr>
        <p:spPr/>
        <p:txBody>
          <a:bodyPr>
            <a:normAutofit/>
          </a:bodyPr>
          <a:lstStyle/>
          <a:p>
            <a:r>
              <a:rPr lang="en-US" dirty="0"/>
              <a:t>Importance of Price elasticity of demand</a:t>
            </a:r>
          </a:p>
        </p:txBody>
      </p:sp>
      <p:sp>
        <p:nvSpPr>
          <p:cNvPr id="3" name="Content Placeholder 2">
            <a:extLst>
              <a:ext uri="{FF2B5EF4-FFF2-40B4-BE49-F238E27FC236}">
                <a16:creationId xmlns:a16="http://schemas.microsoft.com/office/drawing/2014/main" id="{F0B59005-DA27-4DAF-BFA2-83B08D4C7CD8}"/>
              </a:ext>
            </a:extLst>
          </p:cNvPr>
          <p:cNvSpPr>
            <a:spLocks noGrp="1"/>
          </p:cNvSpPr>
          <p:nvPr>
            <p:ph idx="1"/>
          </p:nvPr>
        </p:nvSpPr>
        <p:spPr/>
        <p:txBody>
          <a:bodyPr>
            <a:normAutofit fontScale="85000" lnSpcReduction="10000"/>
          </a:bodyPr>
          <a:lstStyle/>
          <a:p>
            <a:r>
              <a:rPr lang="en-US" dirty="0"/>
              <a:t>Helps to calculate revenue </a:t>
            </a:r>
          </a:p>
          <a:p>
            <a:r>
              <a:rPr lang="en-US" dirty="0"/>
              <a:t>If the demand is price elastic then a minor change in increasing the price will reduce the level of revenue. By how much amount revenue will fall depends upon the degree of elasticity.</a:t>
            </a:r>
          </a:p>
          <a:p>
            <a:r>
              <a:rPr lang="en-US" dirty="0"/>
              <a:t>Always Remember-</a:t>
            </a:r>
          </a:p>
          <a:p>
            <a:r>
              <a:rPr lang="en-US" b="1" dirty="0">
                <a:solidFill>
                  <a:srgbClr val="FF0000"/>
                </a:solidFill>
              </a:rPr>
              <a:t>In case of goods which are elastic, firms will reduce prices to increase profits.</a:t>
            </a:r>
          </a:p>
          <a:p>
            <a:endParaRPr lang="en-US" b="1" dirty="0">
              <a:solidFill>
                <a:srgbClr val="FF0000"/>
              </a:solidFill>
            </a:endParaRPr>
          </a:p>
          <a:p>
            <a:r>
              <a:rPr lang="en-US" b="1" dirty="0">
                <a:solidFill>
                  <a:srgbClr val="FF0000"/>
                </a:solidFill>
              </a:rPr>
              <a:t>In case of goods which </a:t>
            </a:r>
            <a:r>
              <a:rPr lang="en-US" b="1">
                <a:solidFill>
                  <a:srgbClr val="FF0000"/>
                </a:solidFill>
              </a:rPr>
              <a:t>are inelastic, </a:t>
            </a:r>
            <a:r>
              <a:rPr lang="en-US" b="1" dirty="0">
                <a:solidFill>
                  <a:srgbClr val="FF0000"/>
                </a:solidFill>
              </a:rPr>
              <a:t>firms will increase prices to increase profits</a:t>
            </a:r>
          </a:p>
          <a:p>
            <a:endParaRPr lang="en-US" dirty="0"/>
          </a:p>
        </p:txBody>
      </p:sp>
    </p:spTree>
    <p:extLst>
      <p:ext uri="{BB962C8B-B14F-4D97-AF65-F5344CB8AC3E}">
        <p14:creationId xmlns:p14="http://schemas.microsoft.com/office/powerpoint/2010/main" val="964766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80" name="Rectangle 80">
            <a:extLst>
              <a:ext uri="{FF2B5EF4-FFF2-40B4-BE49-F238E27FC236}">
                <a16:creationId xmlns:a16="http://schemas.microsoft.com/office/drawing/2014/main" id="{DA4A8035-8C9B-402E-8EA3-DFD3CBAB9F78}"/>
              </a:ext>
            </a:extLst>
          </p:cNvPr>
          <p:cNvSpPr>
            <a:spLocks noChangeArrowheads="1"/>
          </p:cNvSpPr>
          <p:nvPr/>
        </p:nvSpPr>
        <p:spPr bwMode="auto">
          <a:xfrm>
            <a:off x="3324225" y="4324350"/>
            <a:ext cx="2292350" cy="9159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1675" name="Rectangle 75">
            <a:extLst>
              <a:ext uri="{FF2B5EF4-FFF2-40B4-BE49-F238E27FC236}">
                <a16:creationId xmlns:a16="http://schemas.microsoft.com/office/drawing/2014/main" id="{191E4A39-3B8A-40C6-ADEA-7E82837E754C}"/>
              </a:ext>
            </a:extLst>
          </p:cNvPr>
          <p:cNvSpPr>
            <a:spLocks noChangeArrowheads="1"/>
          </p:cNvSpPr>
          <p:nvPr/>
        </p:nvSpPr>
        <p:spPr bwMode="auto">
          <a:xfrm>
            <a:off x="3338514" y="3411538"/>
            <a:ext cx="1335087" cy="1828800"/>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892" name="Line 12">
            <a:extLst>
              <a:ext uri="{FF2B5EF4-FFF2-40B4-BE49-F238E27FC236}">
                <a16:creationId xmlns:a16="http://schemas.microsoft.com/office/drawing/2014/main" id="{5BAAC2E6-D3A7-4051-9B91-E8511C4BDB25}"/>
              </a:ext>
            </a:extLst>
          </p:cNvPr>
          <p:cNvSpPr>
            <a:spLocks noChangeShapeType="1"/>
          </p:cNvSpPr>
          <p:nvPr/>
        </p:nvSpPr>
        <p:spPr bwMode="auto">
          <a:xfrm>
            <a:off x="3309938" y="1566864"/>
            <a:ext cx="0" cy="37163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3" name="Line 13">
            <a:extLst>
              <a:ext uri="{FF2B5EF4-FFF2-40B4-BE49-F238E27FC236}">
                <a16:creationId xmlns:a16="http://schemas.microsoft.com/office/drawing/2014/main" id="{2D467F37-50AC-4EF8-B94B-BEB2E26D90E8}"/>
              </a:ext>
            </a:extLst>
          </p:cNvPr>
          <p:cNvSpPr>
            <a:spLocks noChangeShapeType="1"/>
          </p:cNvSpPr>
          <p:nvPr/>
        </p:nvSpPr>
        <p:spPr bwMode="auto">
          <a:xfrm>
            <a:off x="3324225" y="5254625"/>
            <a:ext cx="4775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4" name="Line 14">
            <a:extLst>
              <a:ext uri="{FF2B5EF4-FFF2-40B4-BE49-F238E27FC236}">
                <a16:creationId xmlns:a16="http://schemas.microsoft.com/office/drawing/2014/main" id="{1DCBF707-B181-428D-9BD1-69ADC9DBEBF3}"/>
              </a:ext>
            </a:extLst>
          </p:cNvPr>
          <p:cNvSpPr>
            <a:spLocks noChangeShapeType="1"/>
          </p:cNvSpPr>
          <p:nvPr/>
        </p:nvSpPr>
        <p:spPr bwMode="auto">
          <a:xfrm>
            <a:off x="3773488" y="5138739"/>
            <a:ext cx="0" cy="2174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5" name="Line 15">
            <a:extLst>
              <a:ext uri="{FF2B5EF4-FFF2-40B4-BE49-F238E27FC236}">
                <a16:creationId xmlns:a16="http://schemas.microsoft.com/office/drawing/2014/main" id="{346B54F6-70C2-4755-BCDD-87009C2A4A8A}"/>
              </a:ext>
            </a:extLst>
          </p:cNvPr>
          <p:cNvSpPr>
            <a:spLocks noChangeShapeType="1"/>
          </p:cNvSpPr>
          <p:nvPr/>
        </p:nvSpPr>
        <p:spPr bwMode="auto">
          <a:xfrm>
            <a:off x="4217988" y="5135564"/>
            <a:ext cx="0" cy="2174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6" name="Line 16">
            <a:extLst>
              <a:ext uri="{FF2B5EF4-FFF2-40B4-BE49-F238E27FC236}">
                <a16:creationId xmlns:a16="http://schemas.microsoft.com/office/drawing/2014/main" id="{ADAF7853-CA9F-475F-A031-1FEB5DB1CBA0}"/>
              </a:ext>
            </a:extLst>
          </p:cNvPr>
          <p:cNvSpPr>
            <a:spLocks noChangeShapeType="1"/>
          </p:cNvSpPr>
          <p:nvPr/>
        </p:nvSpPr>
        <p:spPr bwMode="auto">
          <a:xfrm>
            <a:off x="4691063" y="5145089"/>
            <a:ext cx="0" cy="2174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7" name="Line 17">
            <a:extLst>
              <a:ext uri="{FF2B5EF4-FFF2-40B4-BE49-F238E27FC236}">
                <a16:creationId xmlns:a16="http://schemas.microsoft.com/office/drawing/2014/main" id="{77B16D43-68BC-4248-95EB-E5DC5738B1C9}"/>
              </a:ext>
            </a:extLst>
          </p:cNvPr>
          <p:cNvSpPr>
            <a:spLocks noChangeShapeType="1"/>
          </p:cNvSpPr>
          <p:nvPr/>
        </p:nvSpPr>
        <p:spPr bwMode="auto">
          <a:xfrm>
            <a:off x="5151438" y="5137150"/>
            <a:ext cx="0" cy="2174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8" name="Line 18">
            <a:extLst>
              <a:ext uri="{FF2B5EF4-FFF2-40B4-BE49-F238E27FC236}">
                <a16:creationId xmlns:a16="http://schemas.microsoft.com/office/drawing/2014/main" id="{B929577B-26B6-4C21-B8DD-C3CC2D1FBFE5}"/>
              </a:ext>
            </a:extLst>
          </p:cNvPr>
          <p:cNvSpPr>
            <a:spLocks noChangeShapeType="1"/>
          </p:cNvSpPr>
          <p:nvPr/>
        </p:nvSpPr>
        <p:spPr bwMode="auto">
          <a:xfrm>
            <a:off x="5594350" y="5146675"/>
            <a:ext cx="0" cy="2174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9" name="Line 19">
            <a:extLst>
              <a:ext uri="{FF2B5EF4-FFF2-40B4-BE49-F238E27FC236}">
                <a16:creationId xmlns:a16="http://schemas.microsoft.com/office/drawing/2014/main" id="{6AA29041-5754-4F18-B348-8F36F87CF91F}"/>
              </a:ext>
            </a:extLst>
          </p:cNvPr>
          <p:cNvSpPr>
            <a:spLocks noChangeShapeType="1"/>
          </p:cNvSpPr>
          <p:nvPr/>
        </p:nvSpPr>
        <p:spPr bwMode="auto">
          <a:xfrm>
            <a:off x="6053138" y="5127625"/>
            <a:ext cx="0" cy="2174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0" name="Line 20">
            <a:extLst>
              <a:ext uri="{FF2B5EF4-FFF2-40B4-BE49-F238E27FC236}">
                <a16:creationId xmlns:a16="http://schemas.microsoft.com/office/drawing/2014/main" id="{247658B2-4017-4ECE-8030-7D3E75350AA2}"/>
              </a:ext>
            </a:extLst>
          </p:cNvPr>
          <p:cNvSpPr>
            <a:spLocks noChangeShapeType="1"/>
          </p:cNvSpPr>
          <p:nvPr/>
        </p:nvSpPr>
        <p:spPr bwMode="auto">
          <a:xfrm>
            <a:off x="6554788" y="5135564"/>
            <a:ext cx="0" cy="2174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1" name="Line 21">
            <a:extLst>
              <a:ext uri="{FF2B5EF4-FFF2-40B4-BE49-F238E27FC236}">
                <a16:creationId xmlns:a16="http://schemas.microsoft.com/office/drawing/2014/main" id="{9005041A-36F8-42C2-AC05-CD23F25CD2C1}"/>
              </a:ext>
            </a:extLst>
          </p:cNvPr>
          <p:cNvSpPr>
            <a:spLocks noChangeShapeType="1"/>
          </p:cNvSpPr>
          <p:nvPr/>
        </p:nvSpPr>
        <p:spPr bwMode="auto">
          <a:xfrm rot="5400000">
            <a:off x="3294857" y="1904207"/>
            <a:ext cx="0" cy="2174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2" name="Line 22">
            <a:extLst>
              <a:ext uri="{FF2B5EF4-FFF2-40B4-BE49-F238E27FC236}">
                <a16:creationId xmlns:a16="http://schemas.microsoft.com/office/drawing/2014/main" id="{0EA480B7-BC1A-4322-920B-9EA5A3F16208}"/>
              </a:ext>
            </a:extLst>
          </p:cNvPr>
          <p:cNvSpPr>
            <a:spLocks noChangeShapeType="1"/>
          </p:cNvSpPr>
          <p:nvPr/>
        </p:nvSpPr>
        <p:spPr bwMode="auto">
          <a:xfrm rot="5400000">
            <a:off x="3304382" y="2377282"/>
            <a:ext cx="0" cy="2174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3" name="Line 23">
            <a:extLst>
              <a:ext uri="{FF2B5EF4-FFF2-40B4-BE49-F238E27FC236}">
                <a16:creationId xmlns:a16="http://schemas.microsoft.com/office/drawing/2014/main" id="{D07E189D-C418-4C64-B2E7-5C07BB069734}"/>
              </a:ext>
            </a:extLst>
          </p:cNvPr>
          <p:cNvSpPr>
            <a:spLocks noChangeShapeType="1"/>
          </p:cNvSpPr>
          <p:nvPr/>
        </p:nvSpPr>
        <p:spPr bwMode="auto">
          <a:xfrm rot="5400000">
            <a:off x="3310732" y="3285332"/>
            <a:ext cx="0" cy="2174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4" name="Line 24">
            <a:extLst>
              <a:ext uri="{FF2B5EF4-FFF2-40B4-BE49-F238E27FC236}">
                <a16:creationId xmlns:a16="http://schemas.microsoft.com/office/drawing/2014/main" id="{213AF63E-FEBD-4AD3-A65E-3AF429FA7BEA}"/>
              </a:ext>
            </a:extLst>
          </p:cNvPr>
          <p:cNvSpPr>
            <a:spLocks noChangeShapeType="1"/>
          </p:cNvSpPr>
          <p:nvPr/>
        </p:nvSpPr>
        <p:spPr bwMode="auto">
          <a:xfrm rot="5400000">
            <a:off x="3321844" y="4210844"/>
            <a:ext cx="0" cy="2174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5" name="Line 25">
            <a:extLst>
              <a:ext uri="{FF2B5EF4-FFF2-40B4-BE49-F238E27FC236}">
                <a16:creationId xmlns:a16="http://schemas.microsoft.com/office/drawing/2014/main" id="{161B202B-5A18-485B-ABDC-E41775C7C429}"/>
              </a:ext>
            </a:extLst>
          </p:cNvPr>
          <p:cNvSpPr>
            <a:spLocks noChangeShapeType="1"/>
          </p:cNvSpPr>
          <p:nvPr/>
        </p:nvSpPr>
        <p:spPr bwMode="auto">
          <a:xfrm rot="5400000">
            <a:off x="3302794" y="2828131"/>
            <a:ext cx="0" cy="2174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6" name="Line 26">
            <a:extLst>
              <a:ext uri="{FF2B5EF4-FFF2-40B4-BE49-F238E27FC236}">
                <a16:creationId xmlns:a16="http://schemas.microsoft.com/office/drawing/2014/main" id="{C915D89A-FB1F-48B2-8B6C-3F66167A3553}"/>
              </a:ext>
            </a:extLst>
          </p:cNvPr>
          <p:cNvSpPr>
            <a:spLocks noChangeShapeType="1"/>
          </p:cNvSpPr>
          <p:nvPr/>
        </p:nvSpPr>
        <p:spPr bwMode="auto">
          <a:xfrm rot="5400000">
            <a:off x="3312319" y="3734594"/>
            <a:ext cx="0" cy="2174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7" name="Line 27">
            <a:extLst>
              <a:ext uri="{FF2B5EF4-FFF2-40B4-BE49-F238E27FC236}">
                <a16:creationId xmlns:a16="http://schemas.microsoft.com/office/drawing/2014/main" id="{4D8B936A-9EEF-47B6-8400-FD5326CC7523}"/>
              </a:ext>
            </a:extLst>
          </p:cNvPr>
          <p:cNvSpPr>
            <a:spLocks noChangeShapeType="1"/>
          </p:cNvSpPr>
          <p:nvPr/>
        </p:nvSpPr>
        <p:spPr bwMode="auto">
          <a:xfrm rot="5400000">
            <a:off x="3307557" y="4660107"/>
            <a:ext cx="0" cy="2174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8" name="Text Box 29">
            <a:extLst>
              <a:ext uri="{FF2B5EF4-FFF2-40B4-BE49-F238E27FC236}">
                <a16:creationId xmlns:a16="http://schemas.microsoft.com/office/drawing/2014/main" id="{7AB7F909-39D6-4FBD-A152-489B951B0C39}"/>
              </a:ext>
            </a:extLst>
          </p:cNvPr>
          <p:cNvSpPr txBox="1">
            <a:spLocks noChangeArrowheads="1"/>
          </p:cNvSpPr>
          <p:nvPr/>
        </p:nvSpPr>
        <p:spPr bwMode="auto">
          <a:xfrm>
            <a:off x="3076576" y="5354639"/>
            <a:ext cx="377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b="1" u="none"/>
              <a:t>0</a:t>
            </a:r>
          </a:p>
        </p:txBody>
      </p:sp>
      <p:sp>
        <p:nvSpPr>
          <p:cNvPr id="37909" name="Text Box 30">
            <a:extLst>
              <a:ext uri="{FF2B5EF4-FFF2-40B4-BE49-F238E27FC236}">
                <a16:creationId xmlns:a16="http://schemas.microsoft.com/office/drawing/2014/main" id="{F0A06377-190C-4F52-806B-77C81D91F59E}"/>
              </a:ext>
            </a:extLst>
          </p:cNvPr>
          <p:cNvSpPr txBox="1">
            <a:spLocks noChangeArrowheads="1"/>
          </p:cNvSpPr>
          <p:nvPr/>
        </p:nvSpPr>
        <p:spPr bwMode="auto">
          <a:xfrm>
            <a:off x="3606801" y="5365750"/>
            <a:ext cx="377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b="1" u="none"/>
              <a:t>2</a:t>
            </a:r>
          </a:p>
        </p:txBody>
      </p:sp>
      <p:sp>
        <p:nvSpPr>
          <p:cNvPr id="37910" name="Text Box 31">
            <a:extLst>
              <a:ext uri="{FF2B5EF4-FFF2-40B4-BE49-F238E27FC236}">
                <a16:creationId xmlns:a16="http://schemas.microsoft.com/office/drawing/2014/main" id="{04BA07F5-C279-42B2-9602-62A760A1D0C8}"/>
              </a:ext>
            </a:extLst>
          </p:cNvPr>
          <p:cNvSpPr txBox="1">
            <a:spLocks noChangeArrowheads="1"/>
          </p:cNvSpPr>
          <p:nvPr/>
        </p:nvSpPr>
        <p:spPr bwMode="auto">
          <a:xfrm>
            <a:off x="4559301" y="5356225"/>
            <a:ext cx="377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b="1" u="none"/>
              <a:t>6</a:t>
            </a:r>
          </a:p>
        </p:txBody>
      </p:sp>
      <p:sp>
        <p:nvSpPr>
          <p:cNvPr id="37911" name="Text Box 32">
            <a:extLst>
              <a:ext uri="{FF2B5EF4-FFF2-40B4-BE49-F238E27FC236}">
                <a16:creationId xmlns:a16="http://schemas.microsoft.com/office/drawing/2014/main" id="{046A99B5-6F29-4E7C-B934-63ED631FD25F}"/>
              </a:ext>
            </a:extLst>
          </p:cNvPr>
          <p:cNvSpPr txBox="1">
            <a:spLocks noChangeArrowheads="1"/>
          </p:cNvSpPr>
          <p:nvPr/>
        </p:nvSpPr>
        <p:spPr bwMode="auto">
          <a:xfrm>
            <a:off x="4105276" y="5365750"/>
            <a:ext cx="377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b="1" u="none"/>
              <a:t>4</a:t>
            </a:r>
          </a:p>
        </p:txBody>
      </p:sp>
      <p:sp>
        <p:nvSpPr>
          <p:cNvPr id="37912" name="Text Box 33">
            <a:extLst>
              <a:ext uri="{FF2B5EF4-FFF2-40B4-BE49-F238E27FC236}">
                <a16:creationId xmlns:a16="http://schemas.microsoft.com/office/drawing/2014/main" id="{32C9620E-839B-4A11-978F-CF03E404F76C}"/>
              </a:ext>
            </a:extLst>
          </p:cNvPr>
          <p:cNvSpPr txBox="1">
            <a:spLocks noChangeArrowheads="1"/>
          </p:cNvSpPr>
          <p:nvPr/>
        </p:nvSpPr>
        <p:spPr bwMode="auto">
          <a:xfrm>
            <a:off x="5389564" y="5360989"/>
            <a:ext cx="377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b="1" u="none"/>
              <a:t>10</a:t>
            </a:r>
          </a:p>
        </p:txBody>
      </p:sp>
      <p:sp>
        <p:nvSpPr>
          <p:cNvPr id="37913" name="Text Box 34">
            <a:extLst>
              <a:ext uri="{FF2B5EF4-FFF2-40B4-BE49-F238E27FC236}">
                <a16:creationId xmlns:a16="http://schemas.microsoft.com/office/drawing/2014/main" id="{3A6771CF-E33B-4EB6-8B1E-2D79F188DFEA}"/>
              </a:ext>
            </a:extLst>
          </p:cNvPr>
          <p:cNvSpPr txBox="1">
            <a:spLocks noChangeArrowheads="1"/>
          </p:cNvSpPr>
          <p:nvPr/>
        </p:nvSpPr>
        <p:spPr bwMode="auto">
          <a:xfrm>
            <a:off x="4992689" y="5356225"/>
            <a:ext cx="377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b="1" u="none"/>
              <a:t>8</a:t>
            </a:r>
          </a:p>
        </p:txBody>
      </p:sp>
      <p:sp>
        <p:nvSpPr>
          <p:cNvPr id="37914" name="Text Box 35">
            <a:extLst>
              <a:ext uri="{FF2B5EF4-FFF2-40B4-BE49-F238E27FC236}">
                <a16:creationId xmlns:a16="http://schemas.microsoft.com/office/drawing/2014/main" id="{C5DB48DB-B9F3-490A-863E-11A09D78F40F}"/>
              </a:ext>
            </a:extLst>
          </p:cNvPr>
          <p:cNvSpPr txBox="1">
            <a:spLocks noChangeArrowheads="1"/>
          </p:cNvSpPr>
          <p:nvPr/>
        </p:nvSpPr>
        <p:spPr bwMode="auto">
          <a:xfrm>
            <a:off x="5872164" y="5349875"/>
            <a:ext cx="377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b="1" u="none"/>
              <a:t>12</a:t>
            </a:r>
          </a:p>
        </p:txBody>
      </p:sp>
      <p:sp>
        <p:nvSpPr>
          <p:cNvPr id="37915" name="Text Box 36">
            <a:extLst>
              <a:ext uri="{FF2B5EF4-FFF2-40B4-BE49-F238E27FC236}">
                <a16:creationId xmlns:a16="http://schemas.microsoft.com/office/drawing/2014/main" id="{AD2B4C21-2040-4D5B-B872-3474615D6E1B}"/>
              </a:ext>
            </a:extLst>
          </p:cNvPr>
          <p:cNvSpPr txBox="1">
            <a:spLocks noChangeArrowheads="1"/>
          </p:cNvSpPr>
          <p:nvPr/>
        </p:nvSpPr>
        <p:spPr bwMode="auto">
          <a:xfrm>
            <a:off x="6345239" y="5345114"/>
            <a:ext cx="377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b="1" u="none"/>
              <a:t>14</a:t>
            </a:r>
          </a:p>
        </p:txBody>
      </p:sp>
      <p:sp>
        <p:nvSpPr>
          <p:cNvPr id="37916" name="Text Box 38">
            <a:extLst>
              <a:ext uri="{FF2B5EF4-FFF2-40B4-BE49-F238E27FC236}">
                <a16:creationId xmlns:a16="http://schemas.microsoft.com/office/drawing/2014/main" id="{79F6AB92-5309-4A20-AF38-2DCC5F4D8320}"/>
              </a:ext>
            </a:extLst>
          </p:cNvPr>
          <p:cNvSpPr txBox="1">
            <a:spLocks noChangeArrowheads="1"/>
          </p:cNvSpPr>
          <p:nvPr/>
        </p:nvSpPr>
        <p:spPr bwMode="auto">
          <a:xfrm>
            <a:off x="2857501" y="4179889"/>
            <a:ext cx="377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b="1" u="none"/>
              <a:t>2</a:t>
            </a:r>
          </a:p>
        </p:txBody>
      </p:sp>
      <p:sp>
        <p:nvSpPr>
          <p:cNvPr id="37917" name="Text Box 39">
            <a:extLst>
              <a:ext uri="{FF2B5EF4-FFF2-40B4-BE49-F238E27FC236}">
                <a16:creationId xmlns:a16="http://schemas.microsoft.com/office/drawing/2014/main" id="{F1C8A1B4-256F-4401-B46C-CDD68A1E0B10}"/>
              </a:ext>
            </a:extLst>
          </p:cNvPr>
          <p:cNvSpPr txBox="1">
            <a:spLocks noChangeArrowheads="1"/>
          </p:cNvSpPr>
          <p:nvPr/>
        </p:nvSpPr>
        <p:spPr bwMode="auto">
          <a:xfrm>
            <a:off x="2838451" y="4624389"/>
            <a:ext cx="377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b="1" u="none"/>
              <a:t>1</a:t>
            </a:r>
          </a:p>
        </p:txBody>
      </p:sp>
      <p:sp>
        <p:nvSpPr>
          <p:cNvPr id="37918" name="Text Box 40">
            <a:extLst>
              <a:ext uri="{FF2B5EF4-FFF2-40B4-BE49-F238E27FC236}">
                <a16:creationId xmlns:a16="http://schemas.microsoft.com/office/drawing/2014/main" id="{D7E5C1F2-2B45-4E7C-820C-88640CBFB7CB}"/>
              </a:ext>
            </a:extLst>
          </p:cNvPr>
          <p:cNvSpPr txBox="1">
            <a:spLocks noChangeArrowheads="1"/>
          </p:cNvSpPr>
          <p:nvPr/>
        </p:nvSpPr>
        <p:spPr bwMode="auto">
          <a:xfrm>
            <a:off x="2833689" y="3240089"/>
            <a:ext cx="377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b="1" u="none"/>
              <a:t>4</a:t>
            </a:r>
          </a:p>
        </p:txBody>
      </p:sp>
      <p:sp>
        <p:nvSpPr>
          <p:cNvPr id="37919" name="Text Box 41">
            <a:extLst>
              <a:ext uri="{FF2B5EF4-FFF2-40B4-BE49-F238E27FC236}">
                <a16:creationId xmlns:a16="http://schemas.microsoft.com/office/drawing/2014/main" id="{57286DF2-320F-4951-A486-09BC5D03CFCE}"/>
              </a:ext>
            </a:extLst>
          </p:cNvPr>
          <p:cNvSpPr txBox="1">
            <a:spLocks noChangeArrowheads="1"/>
          </p:cNvSpPr>
          <p:nvPr/>
        </p:nvSpPr>
        <p:spPr bwMode="auto">
          <a:xfrm>
            <a:off x="2870201" y="3709989"/>
            <a:ext cx="377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b="1" u="none"/>
              <a:t>3</a:t>
            </a:r>
          </a:p>
        </p:txBody>
      </p:sp>
      <p:sp>
        <p:nvSpPr>
          <p:cNvPr id="37920" name="Text Box 42">
            <a:extLst>
              <a:ext uri="{FF2B5EF4-FFF2-40B4-BE49-F238E27FC236}">
                <a16:creationId xmlns:a16="http://schemas.microsoft.com/office/drawing/2014/main" id="{488FC028-CE41-4EFB-91A3-108901879C14}"/>
              </a:ext>
            </a:extLst>
          </p:cNvPr>
          <p:cNvSpPr txBox="1">
            <a:spLocks noChangeArrowheads="1"/>
          </p:cNvSpPr>
          <p:nvPr/>
        </p:nvSpPr>
        <p:spPr bwMode="auto">
          <a:xfrm>
            <a:off x="2843214" y="2757489"/>
            <a:ext cx="377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b="1" u="none"/>
              <a:t>5</a:t>
            </a:r>
          </a:p>
        </p:txBody>
      </p:sp>
      <p:sp>
        <p:nvSpPr>
          <p:cNvPr id="37921" name="Text Box 43">
            <a:extLst>
              <a:ext uri="{FF2B5EF4-FFF2-40B4-BE49-F238E27FC236}">
                <a16:creationId xmlns:a16="http://schemas.microsoft.com/office/drawing/2014/main" id="{2E0CA97E-0CF7-4008-A8DE-CF9FD4623CD3}"/>
              </a:ext>
            </a:extLst>
          </p:cNvPr>
          <p:cNvSpPr txBox="1">
            <a:spLocks noChangeArrowheads="1"/>
          </p:cNvSpPr>
          <p:nvPr/>
        </p:nvSpPr>
        <p:spPr bwMode="auto">
          <a:xfrm>
            <a:off x="2851151" y="2343150"/>
            <a:ext cx="377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b="1" u="none"/>
              <a:t>6</a:t>
            </a:r>
          </a:p>
        </p:txBody>
      </p:sp>
      <p:sp>
        <p:nvSpPr>
          <p:cNvPr id="37922" name="Text Box 44">
            <a:extLst>
              <a:ext uri="{FF2B5EF4-FFF2-40B4-BE49-F238E27FC236}">
                <a16:creationId xmlns:a16="http://schemas.microsoft.com/office/drawing/2014/main" id="{20E8BD57-E4DF-49DB-8C70-55C8B8A9F704}"/>
              </a:ext>
            </a:extLst>
          </p:cNvPr>
          <p:cNvSpPr txBox="1">
            <a:spLocks noChangeArrowheads="1"/>
          </p:cNvSpPr>
          <p:nvPr/>
        </p:nvSpPr>
        <p:spPr bwMode="auto">
          <a:xfrm>
            <a:off x="2844801" y="1828800"/>
            <a:ext cx="377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b="1" u="none"/>
              <a:t>$7</a:t>
            </a:r>
          </a:p>
        </p:txBody>
      </p:sp>
      <p:sp>
        <p:nvSpPr>
          <p:cNvPr id="37923" name="Line 46">
            <a:extLst>
              <a:ext uri="{FF2B5EF4-FFF2-40B4-BE49-F238E27FC236}">
                <a16:creationId xmlns:a16="http://schemas.microsoft.com/office/drawing/2014/main" id="{8D3A718B-0683-42A0-89F5-306346BC4190}"/>
              </a:ext>
            </a:extLst>
          </p:cNvPr>
          <p:cNvSpPr>
            <a:spLocks noChangeShapeType="1"/>
          </p:cNvSpPr>
          <p:nvPr/>
        </p:nvSpPr>
        <p:spPr bwMode="auto">
          <a:xfrm>
            <a:off x="3309938" y="2003426"/>
            <a:ext cx="3251200" cy="3236913"/>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4" name="Line 47">
            <a:extLst>
              <a:ext uri="{FF2B5EF4-FFF2-40B4-BE49-F238E27FC236}">
                <a16:creationId xmlns:a16="http://schemas.microsoft.com/office/drawing/2014/main" id="{F2176445-D73F-4223-8488-780915BFBEB9}"/>
              </a:ext>
            </a:extLst>
          </p:cNvPr>
          <p:cNvSpPr>
            <a:spLocks noChangeShapeType="1"/>
          </p:cNvSpPr>
          <p:nvPr/>
        </p:nvSpPr>
        <p:spPr bwMode="auto">
          <a:xfrm>
            <a:off x="3309938" y="2481264"/>
            <a:ext cx="463550" cy="15875"/>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5" name="Line 49">
            <a:extLst>
              <a:ext uri="{FF2B5EF4-FFF2-40B4-BE49-F238E27FC236}">
                <a16:creationId xmlns:a16="http://schemas.microsoft.com/office/drawing/2014/main" id="{A2EBBC4E-E194-4EAE-A3AF-E5CDF73305E7}"/>
              </a:ext>
            </a:extLst>
          </p:cNvPr>
          <p:cNvSpPr>
            <a:spLocks noChangeShapeType="1"/>
          </p:cNvSpPr>
          <p:nvPr/>
        </p:nvSpPr>
        <p:spPr bwMode="auto">
          <a:xfrm>
            <a:off x="3759200" y="2497138"/>
            <a:ext cx="14288" cy="27432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6" name="Line 51">
            <a:extLst>
              <a:ext uri="{FF2B5EF4-FFF2-40B4-BE49-F238E27FC236}">
                <a16:creationId xmlns:a16="http://schemas.microsoft.com/office/drawing/2014/main" id="{88D4ECF8-9196-4AAB-ABDD-346C596FC847}"/>
              </a:ext>
            </a:extLst>
          </p:cNvPr>
          <p:cNvSpPr>
            <a:spLocks noChangeShapeType="1"/>
          </p:cNvSpPr>
          <p:nvPr/>
        </p:nvSpPr>
        <p:spPr bwMode="auto">
          <a:xfrm>
            <a:off x="3309939" y="2932113"/>
            <a:ext cx="942975"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7" name="Line 52">
            <a:extLst>
              <a:ext uri="{FF2B5EF4-FFF2-40B4-BE49-F238E27FC236}">
                <a16:creationId xmlns:a16="http://schemas.microsoft.com/office/drawing/2014/main" id="{0ECA3D17-0C12-443A-BCF9-D798769EE36B}"/>
              </a:ext>
            </a:extLst>
          </p:cNvPr>
          <p:cNvSpPr>
            <a:spLocks noChangeShapeType="1"/>
          </p:cNvSpPr>
          <p:nvPr/>
        </p:nvSpPr>
        <p:spPr bwMode="auto">
          <a:xfrm>
            <a:off x="4224338" y="2932113"/>
            <a:ext cx="0" cy="229235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8" name="Line 53">
            <a:extLst>
              <a:ext uri="{FF2B5EF4-FFF2-40B4-BE49-F238E27FC236}">
                <a16:creationId xmlns:a16="http://schemas.microsoft.com/office/drawing/2014/main" id="{9DF4E459-5C1A-4206-9395-FAE39A3B180B}"/>
              </a:ext>
            </a:extLst>
          </p:cNvPr>
          <p:cNvSpPr>
            <a:spLocks noChangeShapeType="1"/>
          </p:cNvSpPr>
          <p:nvPr/>
        </p:nvSpPr>
        <p:spPr bwMode="auto">
          <a:xfrm>
            <a:off x="3309939" y="3409950"/>
            <a:ext cx="1349375"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9" name="Line 54">
            <a:extLst>
              <a:ext uri="{FF2B5EF4-FFF2-40B4-BE49-F238E27FC236}">
                <a16:creationId xmlns:a16="http://schemas.microsoft.com/office/drawing/2014/main" id="{06A352EF-4BD5-4BD5-95AA-655A846054A8}"/>
              </a:ext>
            </a:extLst>
          </p:cNvPr>
          <p:cNvSpPr>
            <a:spLocks noChangeShapeType="1"/>
          </p:cNvSpPr>
          <p:nvPr/>
        </p:nvSpPr>
        <p:spPr bwMode="auto">
          <a:xfrm>
            <a:off x="4645026" y="3395664"/>
            <a:ext cx="28575" cy="1844675"/>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30" name="Line 55">
            <a:extLst>
              <a:ext uri="{FF2B5EF4-FFF2-40B4-BE49-F238E27FC236}">
                <a16:creationId xmlns:a16="http://schemas.microsoft.com/office/drawing/2014/main" id="{82D57FA7-C975-4C7A-85C0-BB1A891B6B04}"/>
              </a:ext>
            </a:extLst>
          </p:cNvPr>
          <p:cNvSpPr>
            <a:spLocks noChangeShapeType="1"/>
          </p:cNvSpPr>
          <p:nvPr/>
        </p:nvSpPr>
        <p:spPr bwMode="auto">
          <a:xfrm>
            <a:off x="3294063" y="3832225"/>
            <a:ext cx="1858962"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31" name="Line 56">
            <a:extLst>
              <a:ext uri="{FF2B5EF4-FFF2-40B4-BE49-F238E27FC236}">
                <a16:creationId xmlns:a16="http://schemas.microsoft.com/office/drawing/2014/main" id="{769C0F6E-7C91-48A2-9E6D-82321BB63DC1}"/>
              </a:ext>
            </a:extLst>
          </p:cNvPr>
          <p:cNvSpPr>
            <a:spLocks noChangeShapeType="1"/>
          </p:cNvSpPr>
          <p:nvPr/>
        </p:nvSpPr>
        <p:spPr bwMode="auto">
          <a:xfrm>
            <a:off x="5138738" y="3832225"/>
            <a:ext cx="0" cy="1392238"/>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32" name="Line 57">
            <a:extLst>
              <a:ext uri="{FF2B5EF4-FFF2-40B4-BE49-F238E27FC236}">
                <a16:creationId xmlns:a16="http://schemas.microsoft.com/office/drawing/2014/main" id="{E82D166B-1912-45EF-ACD0-0AC7406CBAB3}"/>
              </a:ext>
            </a:extLst>
          </p:cNvPr>
          <p:cNvSpPr>
            <a:spLocks noChangeShapeType="1"/>
          </p:cNvSpPr>
          <p:nvPr/>
        </p:nvSpPr>
        <p:spPr bwMode="auto">
          <a:xfrm>
            <a:off x="3309939" y="4310063"/>
            <a:ext cx="2306637"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33" name="Line 58">
            <a:extLst>
              <a:ext uri="{FF2B5EF4-FFF2-40B4-BE49-F238E27FC236}">
                <a16:creationId xmlns:a16="http://schemas.microsoft.com/office/drawing/2014/main" id="{E74CFD5F-9804-4AE8-956C-5E849FBA049E}"/>
              </a:ext>
            </a:extLst>
          </p:cNvPr>
          <p:cNvSpPr>
            <a:spLocks noChangeShapeType="1"/>
          </p:cNvSpPr>
          <p:nvPr/>
        </p:nvSpPr>
        <p:spPr bwMode="auto">
          <a:xfrm flipH="1">
            <a:off x="5588000" y="4325939"/>
            <a:ext cx="14288" cy="898525"/>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34" name="Line 59">
            <a:extLst>
              <a:ext uri="{FF2B5EF4-FFF2-40B4-BE49-F238E27FC236}">
                <a16:creationId xmlns:a16="http://schemas.microsoft.com/office/drawing/2014/main" id="{C7AFDB1A-BFBC-4793-B48A-B5243B6420D9}"/>
              </a:ext>
            </a:extLst>
          </p:cNvPr>
          <p:cNvSpPr>
            <a:spLocks noChangeShapeType="1"/>
          </p:cNvSpPr>
          <p:nvPr/>
        </p:nvSpPr>
        <p:spPr bwMode="auto">
          <a:xfrm flipV="1">
            <a:off x="3309939" y="4746625"/>
            <a:ext cx="2757487" cy="14288"/>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35" name="Line 60">
            <a:extLst>
              <a:ext uri="{FF2B5EF4-FFF2-40B4-BE49-F238E27FC236}">
                <a16:creationId xmlns:a16="http://schemas.microsoft.com/office/drawing/2014/main" id="{2617B128-1400-4C47-8769-82B572190A55}"/>
              </a:ext>
            </a:extLst>
          </p:cNvPr>
          <p:cNvSpPr>
            <a:spLocks noChangeShapeType="1"/>
          </p:cNvSpPr>
          <p:nvPr/>
        </p:nvSpPr>
        <p:spPr bwMode="auto">
          <a:xfrm>
            <a:off x="6053138" y="4732338"/>
            <a:ext cx="0" cy="5080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36" name="AutoShape 62">
            <a:extLst>
              <a:ext uri="{FF2B5EF4-FFF2-40B4-BE49-F238E27FC236}">
                <a16:creationId xmlns:a16="http://schemas.microsoft.com/office/drawing/2014/main" id="{02B7303B-1FA3-4BE8-B90A-28C69DD10A28}"/>
              </a:ext>
            </a:extLst>
          </p:cNvPr>
          <p:cNvSpPr>
            <a:spLocks/>
          </p:cNvSpPr>
          <p:nvPr/>
        </p:nvSpPr>
        <p:spPr bwMode="auto">
          <a:xfrm rot="-2683425">
            <a:off x="5969000" y="3148013"/>
            <a:ext cx="330200" cy="2030412"/>
          </a:xfrm>
          <a:prstGeom prst="rightBrace">
            <a:avLst>
              <a:gd name="adj1" fmla="val 51242"/>
              <a:gd name="adj2" fmla="val 53514"/>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37" name="Oval 63">
            <a:extLst>
              <a:ext uri="{FF2B5EF4-FFF2-40B4-BE49-F238E27FC236}">
                <a16:creationId xmlns:a16="http://schemas.microsoft.com/office/drawing/2014/main" id="{0D5F1FDB-8056-4BE7-A6BF-6625E1189EE1}"/>
              </a:ext>
            </a:extLst>
          </p:cNvPr>
          <p:cNvSpPr>
            <a:spLocks noChangeArrowheads="1"/>
          </p:cNvSpPr>
          <p:nvPr/>
        </p:nvSpPr>
        <p:spPr bwMode="auto">
          <a:xfrm>
            <a:off x="4618039" y="3294063"/>
            <a:ext cx="85725" cy="10001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38" name="AutoShape 64">
            <a:extLst>
              <a:ext uri="{FF2B5EF4-FFF2-40B4-BE49-F238E27FC236}">
                <a16:creationId xmlns:a16="http://schemas.microsoft.com/office/drawing/2014/main" id="{DB6A1F3C-7354-41ED-9B48-FD48659E8ADB}"/>
              </a:ext>
            </a:extLst>
          </p:cNvPr>
          <p:cNvSpPr>
            <a:spLocks/>
          </p:cNvSpPr>
          <p:nvPr/>
        </p:nvSpPr>
        <p:spPr bwMode="auto">
          <a:xfrm rot="-2683425">
            <a:off x="4310063" y="1530351"/>
            <a:ext cx="330200" cy="2030413"/>
          </a:xfrm>
          <a:prstGeom prst="rightBrace">
            <a:avLst>
              <a:gd name="adj1" fmla="val 51242"/>
              <a:gd name="adj2" fmla="val 53514"/>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39" name="Oval 66">
            <a:extLst>
              <a:ext uri="{FF2B5EF4-FFF2-40B4-BE49-F238E27FC236}">
                <a16:creationId xmlns:a16="http://schemas.microsoft.com/office/drawing/2014/main" id="{3259567E-767D-4AE5-B01E-B847279B1E0A}"/>
              </a:ext>
            </a:extLst>
          </p:cNvPr>
          <p:cNvSpPr>
            <a:spLocks noChangeArrowheads="1"/>
          </p:cNvSpPr>
          <p:nvPr/>
        </p:nvSpPr>
        <p:spPr bwMode="auto">
          <a:xfrm>
            <a:off x="4176714" y="2868613"/>
            <a:ext cx="85725" cy="10001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40" name="Oval 67">
            <a:extLst>
              <a:ext uri="{FF2B5EF4-FFF2-40B4-BE49-F238E27FC236}">
                <a16:creationId xmlns:a16="http://schemas.microsoft.com/office/drawing/2014/main" id="{12E2E1C2-B95D-454E-96CD-EC4B46E1F87A}"/>
              </a:ext>
            </a:extLst>
          </p:cNvPr>
          <p:cNvSpPr>
            <a:spLocks noChangeArrowheads="1"/>
          </p:cNvSpPr>
          <p:nvPr/>
        </p:nvSpPr>
        <p:spPr bwMode="auto">
          <a:xfrm>
            <a:off x="3705226" y="2397126"/>
            <a:ext cx="85725" cy="1000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41" name="Oval 68">
            <a:extLst>
              <a:ext uri="{FF2B5EF4-FFF2-40B4-BE49-F238E27FC236}">
                <a16:creationId xmlns:a16="http://schemas.microsoft.com/office/drawing/2014/main" id="{5F8FB881-D76D-4116-82CC-28E67E44E59F}"/>
              </a:ext>
            </a:extLst>
          </p:cNvPr>
          <p:cNvSpPr>
            <a:spLocks noChangeArrowheads="1"/>
          </p:cNvSpPr>
          <p:nvPr/>
        </p:nvSpPr>
        <p:spPr bwMode="auto">
          <a:xfrm>
            <a:off x="3263901" y="1943101"/>
            <a:ext cx="85725" cy="1000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42" name="Oval 69">
            <a:extLst>
              <a:ext uri="{FF2B5EF4-FFF2-40B4-BE49-F238E27FC236}">
                <a16:creationId xmlns:a16="http://schemas.microsoft.com/office/drawing/2014/main" id="{0EDBD622-95A6-4BCA-9490-5F7690E0ECDE}"/>
              </a:ext>
            </a:extLst>
          </p:cNvPr>
          <p:cNvSpPr>
            <a:spLocks noChangeArrowheads="1"/>
          </p:cNvSpPr>
          <p:nvPr/>
        </p:nvSpPr>
        <p:spPr bwMode="auto">
          <a:xfrm>
            <a:off x="5059364" y="3754438"/>
            <a:ext cx="85725" cy="10001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43" name="Oval 70">
            <a:extLst>
              <a:ext uri="{FF2B5EF4-FFF2-40B4-BE49-F238E27FC236}">
                <a16:creationId xmlns:a16="http://schemas.microsoft.com/office/drawing/2014/main" id="{8BB9BC57-264A-4051-99F4-43E00712A314}"/>
              </a:ext>
            </a:extLst>
          </p:cNvPr>
          <p:cNvSpPr>
            <a:spLocks noChangeArrowheads="1"/>
          </p:cNvSpPr>
          <p:nvPr/>
        </p:nvSpPr>
        <p:spPr bwMode="auto">
          <a:xfrm>
            <a:off x="5534026" y="4211638"/>
            <a:ext cx="85725" cy="10001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44" name="Oval 71">
            <a:extLst>
              <a:ext uri="{FF2B5EF4-FFF2-40B4-BE49-F238E27FC236}">
                <a16:creationId xmlns:a16="http://schemas.microsoft.com/office/drawing/2014/main" id="{E4DCF8FB-BC50-4231-B4B7-A627D8C31089}"/>
              </a:ext>
            </a:extLst>
          </p:cNvPr>
          <p:cNvSpPr>
            <a:spLocks noChangeArrowheads="1"/>
          </p:cNvSpPr>
          <p:nvPr/>
        </p:nvSpPr>
        <p:spPr bwMode="auto">
          <a:xfrm>
            <a:off x="6007101" y="4670426"/>
            <a:ext cx="85725" cy="1000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945" name="Oval 72">
            <a:extLst>
              <a:ext uri="{FF2B5EF4-FFF2-40B4-BE49-F238E27FC236}">
                <a16:creationId xmlns:a16="http://schemas.microsoft.com/office/drawing/2014/main" id="{43F36FD6-D82D-4035-BA73-8A815E630537}"/>
              </a:ext>
            </a:extLst>
          </p:cNvPr>
          <p:cNvSpPr>
            <a:spLocks noChangeArrowheads="1"/>
          </p:cNvSpPr>
          <p:nvPr/>
        </p:nvSpPr>
        <p:spPr bwMode="auto">
          <a:xfrm>
            <a:off x="6480176" y="5186363"/>
            <a:ext cx="85725" cy="10001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1673" name="Text Box 73">
            <a:extLst>
              <a:ext uri="{FF2B5EF4-FFF2-40B4-BE49-F238E27FC236}">
                <a16:creationId xmlns:a16="http://schemas.microsoft.com/office/drawing/2014/main" id="{6A1320C0-C4F5-4F9B-9327-120F9FEC6920}"/>
              </a:ext>
            </a:extLst>
          </p:cNvPr>
          <p:cNvSpPr txBox="1">
            <a:spLocks noChangeArrowheads="1"/>
          </p:cNvSpPr>
          <p:nvPr/>
        </p:nvSpPr>
        <p:spPr bwMode="auto">
          <a:xfrm>
            <a:off x="4660901" y="1449986"/>
            <a:ext cx="39195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u="none" dirty="0"/>
              <a:t>Demand is elastic; demand is responsive to changes in price.</a:t>
            </a:r>
          </a:p>
        </p:txBody>
      </p:sp>
      <p:sp>
        <p:nvSpPr>
          <p:cNvPr id="281674" name="Text Box 74">
            <a:extLst>
              <a:ext uri="{FF2B5EF4-FFF2-40B4-BE49-F238E27FC236}">
                <a16:creationId xmlns:a16="http://schemas.microsoft.com/office/drawing/2014/main" id="{79B384BB-A59F-451D-B8C2-E7F14EA98912}"/>
              </a:ext>
            </a:extLst>
          </p:cNvPr>
          <p:cNvSpPr txBox="1">
            <a:spLocks noChangeArrowheads="1"/>
          </p:cNvSpPr>
          <p:nvPr/>
        </p:nvSpPr>
        <p:spPr bwMode="auto">
          <a:xfrm>
            <a:off x="6676870" y="3832226"/>
            <a:ext cx="38528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u="none" dirty="0"/>
              <a:t>Demand is inelastic; demand is not very responsive to changes in price.</a:t>
            </a:r>
          </a:p>
        </p:txBody>
      </p:sp>
      <p:sp>
        <p:nvSpPr>
          <p:cNvPr id="281676" name="Rectangle 76">
            <a:extLst>
              <a:ext uri="{FF2B5EF4-FFF2-40B4-BE49-F238E27FC236}">
                <a16:creationId xmlns:a16="http://schemas.microsoft.com/office/drawing/2014/main" id="{32A5D44A-6800-4E69-85AE-19AE26DAFA98}"/>
              </a:ext>
            </a:extLst>
          </p:cNvPr>
          <p:cNvSpPr>
            <a:spLocks noChangeArrowheads="1"/>
          </p:cNvSpPr>
          <p:nvPr/>
        </p:nvSpPr>
        <p:spPr bwMode="auto">
          <a:xfrm>
            <a:off x="3309938" y="2932114"/>
            <a:ext cx="914400" cy="2320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1679" name="Text Box 79">
            <a:extLst>
              <a:ext uri="{FF2B5EF4-FFF2-40B4-BE49-F238E27FC236}">
                <a16:creationId xmlns:a16="http://schemas.microsoft.com/office/drawing/2014/main" id="{FEC13926-0B12-42B1-860F-A9E7687BFA91}"/>
              </a:ext>
            </a:extLst>
          </p:cNvPr>
          <p:cNvSpPr txBox="1">
            <a:spLocks noChangeArrowheads="1"/>
          </p:cNvSpPr>
          <p:nvPr/>
        </p:nvSpPr>
        <p:spPr bwMode="auto">
          <a:xfrm>
            <a:off x="6710518" y="4399756"/>
            <a:ext cx="303371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u="none" dirty="0"/>
              <a:t>When price increases from $2 to $3, TR increases from $20 to $24.  </a:t>
            </a:r>
          </a:p>
        </p:txBody>
      </p:sp>
      <p:sp>
        <p:nvSpPr>
          <p:cNvPr id="281681" name="Rectangle 81">
            <a:extLst>
              <a:ext uri="{FF2B5EF4-FFF2-40B4-BE49-F238E27FC236}">
                <a16:creationId xmlns:a16="http://schemas.microsoft.com/office/drawing/2014/main" id="{34CF5159-BCF7-4635-8C19-9610601AADCD}"/>
              </a:ext>
            </a:extLst>
          </p:cNvPr>
          <p:cNvSpPr>
            <a:spLocks noChangeArrowheads="1"/>
          </p:cNvSpPr>
          <p:nvPr/>
        </p:nvSpPr>
        <p:spPr bwMode="auto">
          <a:xfrm>
            <a:off x="3324226" y="3832226"/>
            <a:ext cx="1800225" cy="1408113"/>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1682" name="Text Box 82">
            <a:extLst>
              <a:ext uri="{FF2B5EF4-FFF2-40B4-BE49-F238E27FC236}">
                <a16:creationId xmlns:a16="http://schemas.microsoft.com/office/drawing/2014/main" id="{5928455E-B06A-45BF-9D0F-C222E21CB127}"/>
              </a:ext>
            </a:extLst>
          </p:cNvPr>
          <p:cNvSpPr txBox="1">
            <a:spLocks noChangeArrowheads="1"/>
          </p:cNvSpPr>
          <p:nvPr/>
        </p:nvSpPr>
        <p:spPr bwMode="auto">
          <a:xfrm>
            <a:off x="4653929" y="2044615"/>
            <a:ext cx="457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u="none" dirty="0">
                <a:solidFill>
                  <a:srgbClr val="FF0000"/>
                </a:solidFill>
              </a:rPr>
              <a:t>Elasticity is &gt; 1 in this range.</a:t>
            </a:r>
          </a:p>
        </p:txBody>
      </p:sp>
      <p:sp>
        <p:nvSpPr>
          <p:cNvPr id="281683" name="Text Box 83">
            <a:extLst>
              <a:ext uri="{FF2B5EF4-FFF2-40B4-BE49-F238E27FC236}">
                <a16:creationId xmlns:a16="http://schemas.microsoft.com/office/drawing/2014/main" id="{39CD1A90-E0E6-47E6-937B-0C60F97E999A}"/>
              </a:ext>
            </a:extLst>
          </p:cNvPr>
          <p:cNvSpPr txBox="1">
            <a:spLocks noChangeArrowheads="1"/>
          </p:cNvSpPr>
          <p:nvPr/>
        </p:nvSpPr>
        <p:spPr bwMode="auto">
          <a:xfrm>
            <a:off x="5903913" y="3389313"/>
            <a:ext cx="457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u="none">
                <a:solidFill>
                  <a:srgbClr val="FF0000"/>
                </a:solidFill>
              </a:rPr>
              <a:t>Elasticity is &lt; 1 in this range.</a:t>
            </a:r>
          </a:p>
        </p:txBody>
      </p:sp>
      <p:sp>
        <p:nvSpPr>
          <p:cNvPr id="37954" name="Text Box 84">
            <a:extLst>
              <a:ext uri="{FF2B5EF4-FFF2-40B4-BE49-F238E27FC236}">
                <a16:creationId xmlns:a16="http://schemas.microsoft.com/office/drawing/2014/main" id="{56BCD949-9ABD-4CCC-BC76-4ED396003F97}"/>
              </a:ext>
            </a:extLst>
          </p:cNvPr>
          <p:cNvSpPr txBox="1">
            <a:spLocks noChangeArrowheads="1"/>
          </p:cNvSpPr>
          <p:nvPr/>
        </p:nvSpPr>
        <p:spPr bwMode="auto">
          <a:xfrm>
            <a:off x="2089150" y="1335088"/>
            <a:ext cx="1060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none"/>
              <a:t>Price</a:t>
            </a:r>
          </a:p>
        </p:txBody>
      </p:sp>
      <p:sp>
        <p:nvSpPr>
          <p:cNvPr id="37955" name="Text Box 85">
            <a:extLst>
              <a:ext uri="{FF2B5EF4-FFF2-40B4-BE49-F238E27FC236}">
                <a16:creationId xmlns:a16="http://schemas.microsoft.com/office/drawing/2014/main" id="{BC10FD79-51F3-46E3-872A-605E090BFED7}"/>
              </a:ext>
            </a:extLst>
          </p:cNvPr>
          <p:cNvSpPr txBox="1">
            <a:spLocks noChangeArrowheads="1"/>
          </p:cNvSpPr>
          <p:nvPr/>
        </p:nvSpPr>
        <p:spPr bwMode="auto">
          <a:xfrm>
            <a:off x="7075489" y="5392738"/>
            <a:ext cx="1336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none"/>
              <a:t>Quantity</a:t>
            </a:r>
          </a:p>
        </p:txBody>
      </p:sp>
      <p:sp>
        <p:nvSpPr>
          <p:cNvPr id="37956" name="Rectangle 88">
            <a:extLst>
              <a:ext uri="{FF2B5EF4-FFF2-40B4-BE49-F238E27FC236}">
                <a16:creationId xmlns:a16="http://schemas.microsoft.com/office/drawing/2014/main" id="{39295273-577E-4153-9DC3-885D259B7336}"/>
              </a:ext>
            </a:extLst>
          </p:cNvPr>
          <p:cNvSpPr>
            <a:spLocks noGrp="1" noChangeArrowheads="1"/>
          </p:cNvSpPr>
          <p:nvPr>
            <p:ph type="title"/>
          </p:nvPr>
        </p:nvSpPr>
        <p:spPr>
          <a:xfrm>
            <a:off x="-980778" y="608343"/>
            <a:ext cx="12507757" cy="596240"/>
          </a:xfrm>
        </p:spPr>
        <p:txBody>
          <a:bodyPr>
            <a:normAutofit fontScale="90000"/>
          </a:bodyPr>
          <a:lstStyle/>
          <a:p>
            <a:pPr eaLnBrk="1" hangingPunct="1"/>
            <a:r>
              <a:rPr lang="en-US" altLang="en-US" b="1" dirty="0"/>
              <a:t>Elasticity of a Linear Demand Curve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73"/>
                                        </p:tgtEl>
                                        <p:attrNameLst>
                                          <p:attrName>style.visibility</p:attrName>
                                        </p:attrNameLst>
                                      </p:cBhvr>
                                      <p:to>
                                        <p:strVal val="visible"/>
                                      </p:to>
                                    </p:set>
                                    <p:anim calcmode="lin" valueType="num">
                                      <p:cBhvr additive="base">
                                        <p:cTn id="7" dur="500" fill="hold"/>
                                        <p:tgtEl>
                                          <p:spTgt spid="281673"/>
                                        </p:tgtEl>
                                        <p:attrNameLst>
                                          <p:attrName>ppt_x</p:attrName>
                                        </p:attrNameLst>
                                      </p:cBhvr>
                                      <p:tavLst>
                                        <p:tav tm="0">
                                          <p:val>
                                            <p:strVal val="0-#ppt_w/2"/>
                                          </p:val>
                                        </p:tav>
                                        <p:tav tm="100000">
                                          <p:val>
                                            <p:strVal val="#ppt_x"/>
                                          </p:val>
                                        </p:tav>
                                      </p:tavLst>
                                    </p:anim>
                                    <p:anim calcmode="lin" valueType="num">
                                      <p:cBhvr additive="base">
                                        <p:cTn id="8" dur="500" fill="hold"/>
                                        <p:tgtEl>
                                          <p:spTgt spid="2816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81675"/>
                                        </p:tgtEl>
                                        <p:attrNameLst>
                                          <p:attrName>style.visibility</p:attrName>
                                        </p:attrNameLst>
                                      </p:cBhvr>
                                      <p:to>
                                        <p:strVal val="visible"/>
                                      </p:to>
                                    </p:set>
                                    <p:animEffect transition="in" filter="box(in)">
                                      <p:cBhvr>
                                        <p:cTn id="13" dur="500"/>
                                        <p:tgtEl>
                                          <p:spTgt spid="281675"/>
                                        </p:tgtEl>
                                      </p:cBhvr>
                                    </p:animEffect>
                                  </p:childTnLst>
                                </p:cTn>
                              </p:par>
                              <p:par>
                                <p:cTn id="14" presetID="5" presetClass="exit" presetSubtype="10" fill="hold" grpId="1" nodeType="withEffect">
                                  <p:stCondLst>
                                    <p:cond delay="0"/>
                                  </p:stCondLst>
                                  <p:childTnLst>
                                    <p:animEffect transition="out" filter="checkerboard(across)">
                                      <p:cBhvr>
                                        <p:cTn id="15" dur="500"/>
                                        <p:tgtEl>
                                          <p:spTgt spid="281673"/>
                                        </p:tgtEl>
                                      </p:cBhvr>
                                    </p:animEffect>
                                    <p:set>
                                      <p:cBhvr>
                                        <p:cTn id="16" dur="1" fill="hold">
                                          <p:stCondLst>
                                            <p:cond delay="499"/>
                                          </p:stCondLst>
                                        </p:cTn>
                                        <p:tgtEl>
                                          <p:spTgt spid="281673"/>
                                        </p:tgtEl>
                                        <p:attrNameLst>
                                          <p:attrName>style.visibility</p:attrName>
                                        </p:attrNameLst>
                                      </p:cBhvr>
                                      <p:to>
                                        <p:strVal val="hidden"/>
                                      </p:to>
                                    </p:set>
                                  </p:childTnLst>
                                </p:cTn>
                              </p:par>
                            </p:childTnLst>
                          </p:cTn>
                        </p:par>
                        <p:par>
                          <p:cTn id="17" fill="hold" nodeType="afterGroup">
                            <p:stCondLst>
                              <p:cond delay="500"/>
                            </p:stCondLst>
                            <p:childTnLst>
                              <p:par>
                                <p:cTn id="18" presetID="4" presetClass="entr" presetSubtype="16" fill="hold" grpId="0" nodeType="afterEffect">
                                  <p:stCondLst>
                                    <p:cond delay="1500"/>
                                  </p:stCondLst>
                                  <p:childTnLst>
                                    <p:set>
                                      <p:cBhvr>
                                        <p:cTn id="19" dur="1" fill="hold">
                                          <p:stCondLst>
                                            <p:cond delay="0"/>
                                          </p:stCondLst>
                                        </p:cTn>
                                        <p:tgtEl>
                                          <p:spTgt spid="281676"/>
                                        </p:tgtEl>
                                        <p:attrNameLst>
                                          <p:attrName>style.visibility</p:attrName>
                                        </p:attrNameLst>
                                      </p:cBhvr>
                                      <p:to>
                                        <p:strVal val="visible"/>
                                      </p:to>
                                    </p:set>
                                    <p:animEffect transition="in" filter="box(in)">
                                      <p:cBhvr>
                                        <p:cTn id="20" dur="500"/>
                                        <p:tgtEl>
                                          <p:spTgt spid="281676"/>
                                        </p:tgtEl>
                                      </p:cBhvr>
                                    </p:animEffect>
                                  </p:childTnLst>
                                </p:cTn>
                              </p:par>
                              <p:par>
                                <p:cTn id="21" presetID="5" presetClass="exit" presetSubtype="10" fill="hold" grpId="1" nodeType="withEffect">
                                  <p:stCondLst>
                                    <p:cond delay="0"/>
                                  </p:stCondLst>
                                  <p:childTnLst>
                                    <p:animEffect transition="out" filter="checkerboard(across)">
                                      <p:cBhvr>
                                        <p:cTn id="22" dur="500"/>
                                        <p:tgtEl>
                                          <p:spTgt spid="281675"/>
                                        </p:tgtEl>
                                      </p:cBhvr>
                                    </p:animEffect>
                                    <p:set>
                                      <p:cBhvr>
                                        <p:cTn id="23" dur="1" fill="hold">
                                          <p:stCondLst>
                                            <p:cond delay="499"/>
                                          </p:stCondLst>
                                        </p:cTn>
                                        <p:tgtEl>
                                          <p:spTgt spid="281675"/>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281674"/>
                                        </p:tgtEl>
                                        <p:attrNameLst>
                                          <p:attrName>style.visibility</p:attrName>
                                        </p:attrNameLst>
                                      </p:cBhvr>
                                      <p:to>
                                        <p:strVal val="visible"/>
                                      </p:to>
                                    </p:set>
                                    <p:anim calcmode="lin" valueType="num">
                                      <p:cBhvr additive="base">
                                        <p:cTn id="28" dur="500" fill="hold"/>
                                        <p:tgtEl>
                                          <p:spTgt spid="281674"/>
                                        </p:tgtEl>
                                        <p:attrNameLst>
                                          <p:attrName>ppt_x</p:attrName>
                                        </p:attrNameLst>
                                      </p:cBhvr>
                                      <p:tavLst>
                                        <p:tav tm="0">
                                          <p:val>
                                            <p:strVal val="0-#ppt_w/2"/>
                                          </p:val>
                                        </p:tav>
                                        <p:tav tm="100000">
                                          <p:val>
                                            <p:strVal val="#ppt_x"/>
                                          </p:val>
                                        </p:tav>
                                      </p:tavLst>
                                    </p:anim>
                                    <p:anim calcmode="lin" valueType="num">
                                      <p:cBhvr additive="base">
                                        <p:cTn id="29" dur="500" fill="hold"/>
                                        <p:tgtEl>
                                          <p:spTgt spid="281674"/>
                                        </p:tgtEl>
                                        <p:attrNameLst>
                                          <p:attrName>ppt_y</p:attrName>
                                        </p:attrNameLst>
                                      </p:cBhvr>
                                      <p:tavLst>
                                        <p:tav tm="0">
                                          <p:val>
                                            <p:strVal val="#ppt_y"/>
                                          </p:val>
                                        </p:tav>
                                        <p:tav tm="100000">
                                          <p:val>
                                            <p:strVal val="#ppt_y"/>
                                          </p:val>
                                        </p:tav>
                                      </p:tavLst>
                                    </p:anim>
                                  </p:childTnLst>
                                </p:cTn>
                              </p:par>
                              <p:par>
                                <p:cTn id="30" presetID="5" presetClass="exit" presetSubtype="10" fill="hold" grpId="1" nodeType="withEffect">
                                  <p:stCondLst>
                                    <p:cond delay="0"/>
                                  </p:stCondLst>
                                  <p:childTnLst>
                                    <p:animEffect transition="out" filter="checkerboard(across)">
                                      <p:cBhvr>
                                        <p:cTn id="31" dur="500"/>
                                        <p:tgtEl>
                                          <p:spTgt spid="281676"/>
                                        </p:tgtEl>
                                      </p:cBhvr>
                                    </p:animEffect>
                                    <p:set>
                                      <p:cBhvr>
                                        <p:cTn id="32" dur="1" fill="hold">
                                          <p:stCondLst>
                                            <p:cond delay="499"/>
                                          </p:stCondLst>
                                        </p:cTn>
                                        <p:tgtEl>
                                          <p:spTgt spid="28167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81680"/>
                                        </p:tgtEl>
                                        <p:attrNameLst>
                                          <p:attrName>style.visibility</p:attrName>
                                        </p:attrNameLst>
                                      </p:cBhvr>
                                      <p:to>
                                        <p:strVal val="visible"/>
                                      </p:to>
                                    </p:set>
                                    <p:animEffect transition="in" filter="box(in)">
                                      <p:cBhvr>
                                        <p:cTn id="37" dur="500"/>
                                        <p:tgtEl>
                                          <p:spTgt spid="28168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281679"/>
                                        </p:tgtEl>
                                        <p:attrNameLst>
                                          <p:attrName>style.visibility</p:attrName>
                                        </p:attrNameLst>
                                      </p:cBhvr>
                                      <p:to>
                                        <p:strVal val="visible"/>
                                      </p:to>
                                    </p:set>
                                    <p:anim calcmode="lin" valueType="num">
                                      <p:cBhvr additive="base">
                                        <p:cTn id="42" dur="500" fill="hold"/>
                                        <p:tgtEl>
                                          <p:spTgt spid="281679"/>
                                        </p:tgtEl>
                                        <p:attrNameLst>
                                          <p:attrName>ppt_x</p:attrName>
                                        </p:attrNameLst>
                                      </p:cBhvr>
                                      <p:tavLst>
                                        <p:tav tm="0">
                                          <p:val>
                                            <p:strVal val="1+#ppt_w/2"/>
                                          </p:val>
                                        </p:tav>
                                        <p:tav tm="100000">
                                          <p:val>
                                            <p:strVal val="#ppt_x"/>
                                          </p:val>
                                        </p:tav>
                                      </p:tavLst>
                                    </p:anim>
                                    <p:anim calcmode="lin" valueType="num">
                                      <p:cBhvr additive="base">
                                        <p:cTn id="43" dur="500" fill="hold"/>
                                        <p:tgtEl>
                                          <p:spTgt spid="281679"/>
                                        </p:tgtEl>
                                        <p:attrNameLst>
                                          <p:attrName>ppt_y</p:attrName>
                                        </p:attrNameLst>
                                      </p:cBhvr>
                                      <p:tavLst>
                                        <p:tav tm="0">
                                          <p:val>
                                            <p:strVal val="#ppt_y"/>
                                          </p:val>
                                        </p:tav>
                                        <p:tav tm="100000">
                                          <p:val>
                                            <p:strVal val="#ppt_y"/>
                                          </p:val>
                                        </p:tav>
                                      </p:tavLst>
                                    </p:anim>
                                  </p:childTnLst>
                                </p:cTn>
                              </p:par>
                              <p:par>
                                <p:cTn id="44" presetID="5" presetClass="exit" presetSubtype="10" fill="hold" grpId="1" nodeType="withEffect">
                                  <p:stCondLst>
                                    <p:cond delay="0"/>
                                  </p:stCondLst>
                                  <p:childTnLst>
                                    <p:animEffect transition="out" filter="checkerboard(across)">
                                      <p:cBhvr>
                                        <p:cTn id="45" dur="500"/>
                                        <p:tgtEl>
                                          <p:spTgt spid="281674"/>
                                        </p:tgtEl>
                                      </p:cBhvr>
                                    </p:animEffect>
                                    <p:set>
                                      <p:cBhvr>
                                        <p:cTn id="46" dur="1" fill="hold">
                                          <p:stCondLst>
                                            <p:cond delay="499"/>
                                          </p:stCondLst>
                                        </p:cTn>
                                        <p:tgtEl>
                                          <p:spTgt spid="281674"/>
                                        </p:tgtEl>
                                        <p:attrNameLst>
                                          <p:attrName>style.visibility</p:attrName>
                                        </p:attrNameLst>
                                      </p:cBhvr>
                                      <p:to>
                                        <p:strVal val="hidden"/>
                                      </p:to>
                                    </p:set>
                                  </p:childTnLst>
                                </p:cTn>
                              </p:par>
                            </p:childTnLst>
                          </p:cTn>
                        </p:par>
                        <p:par>
                          <p:cTn id="47" fill="hold" nodeType="afterGroup">
                            <p:stCondLst>
                              <p:cond delay="500"/>
                            </p:stCondLst>
                            <p:childTnLst>
                              <p:par>
                                <p:cTn id="48" presetID="4" presetClass="entr" presetSubtype="16" fill="hold" grpId="0" nodeType="afterEffect">
                                  <p:stCondLst>
                                    <p:cond delay="1500"/>
                                  </p:stCondLst>
                                  <p:childTnLst>
                                    <p:set>
                                      <p:cBhvr>
                                        <p:cTn id="49" dur="1" fill="hold">
                                          <p:stCondLst>
                                            <p:cond delay="0"/>
                                          </p:stCondLst>
                                        </p:cTn>
                                        <p:tgtEl>
                                          <p:spTgt spid="281681"/>
                                        </p:tgtEl>
                                        <p:attrNameLst>
                                          <p:attrName>style.visibility</p:attrName>
                                        </p:attrNameLst>
                                      </p:cBhvr>
                                      <p:to>
                                        <p:strVal val="visible"/>
                                      </p:to>
                                    </p:set>
                                    <p:animEffect transition="in" filter="box(in)">
                                      <p:cBhvr>
                                        <p:cTn id="50" dur="500"/>
                                        <p:tgtEl>
                                          <p:spTgt spid="281681"/>
                                        </p:tgtEl>
                                      </p:cBhvr>
                                    </p:animEffect>
                                  </p:childTnLst>
                                </p:cTn>
                              </p:par>
                              <p:par>
                                <p:cTn id="51" presetID="5" presetClass="exit" presetSubtype="10" fill="hold" grpId="1" nodeType="withEffect">
                                  <p:stCondLst>
                                    <p:cond delay="0"/>
                                  </p:stCondLst>
                                  <p:childTnLst>
                                    <p:animEffect transition="out" filter="checkerboard(across)">
                                      <p:cBhvr>
                                        <p:cTn id="52" dur="500"/>
                                        <p:tgtEl>
                                          <p:spTgt spid="281680"/>
                                        </p:tgtEl>
                                      </p:cBhvr>
                                    </p:animEffect>
                                    <p:set>
                                      <p:cBhvr>
                                        <p:cTn id="53" dur="1" fill="hold">
                                          <p:stCondLst>
                                            <p:cond delay="499"/>
                                          </p:stCondLst>
                                        </p:cTn>
                                        <p:tgtEl>
                                          <p:spTgt spid="281680"/>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281682"/>
                                        </p:tgtEl>
                                        <p:attrNameLst>
                                          <p:attrName>style.visibility</p:attrName>
                                        </p:attrNameLst>
                                      </p:cBhvr>
                                      <p:to>
                                        <p:strVal val="visible"/>
                                      </p:to>
                                    </p:set>
                                    <p:animEffect transition="in" filter="dissolve">
                                      <p:cBhvr>
                                        <p:cTn id="58" dur="500"/>
                                        <p:tgtEl>
                                          <p:spTgt spid="281682"/>
                                        </p:tgtEl>
                                      </p:cBhvr>
                                    </p:animEffect>
                                  </p:childTnLst>
                                </p:cTn>
                              </p:par>
                              <p:par>
                                <p:cTn id="59" presetID="5" presetClass="exit" presetSubtype="10" fill="hold" grpId="1" nodeType="withEffect">
                                  <p:stCondLst>
                                    <p:cond delay="0"/>
                                  </p:stCondLst>
                                  <p:childTnLst>
                                    <p:animEffect transition="out" filter="checkerboard(across)">
                                      <p:cBhvr>
                                        <p:cTn id="60" dur="500"/>
                                        <p:tgtEl>
                                          <p:spTgt spid="281681"/>
                                        </p:tgtEl>
                                      </p:cBhvr>
                                    </p:animEffect>
                                    <p:set>
                                      <p:cBhvr>
                                        <p:cTn id="61" dur="1" fill="hold">
                                          <p:stCondLst>
                                            <p:cond delay="499"/>
                                          </p:stCondLst>
                                        </p:cTn>
                                        <p:tgtEl>
                                          <p:spTgt spid="281681"/>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281683"/>
                                        </p:tgtEl>
                                        <p:attrNameLst>
                                          <p:attrName>style.visibility</p:attrName>
                                        </p:attrNameLst>
                                      </p:cBhvr>
                                      <p:to>
                                        <p:strVal val="visible"/>
                                      </p:to>
                                    </p:set>
                                    <p:animEffect transition="in" filter="dissolve">
                                      <p:cBhvr>
                                        <p:cTn id="66" dur="500"/>
                                        <p:tgtEl>
                                          <p:spTgt spid="281683"/>
                                        </p:tgtEl>
                                      </p:cBhvr>
                                    </p:animEffect>
                                  </p:childTnLst>
                                </p:cTn>
                              </p:par>
                              <p:par>
                                <p:cTn id="67" presetID="5" presetClass="exit" presetSubtype="10" fill="hold" grpId="1" nodeType="withEffect">
                                  <p:stCondLst>
                                    <p:cond delay="0"/>
                                  </p:stCondLst>
                                  <p:childTnLst>
                                    <p:animEffect transition="out" filter="checkerboard(across)">
                                      <p:cBhvr>
                                        <p:cTn id="68" dur="500"/>
                                        <p:tgtEl>
                                          <p:spTgt spid="281679"/>
                                        </p:tgtEl>
                                      </p:cBhvr>
                                    </p:animEffect>
                                    <p:set>
                                      <p:cBhvr>
                                        <p:cTn id="69" dur="1" fill="hold">
                                          <p:stCondLst>
                                            <p:cond delay="499"/>
                                          </p:stCondLst>
                                        </p:cTn>
                                        <p:tgtEl>
                                          <p:spTgt spid="2816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80" grpId="0" animBg="1"/>
      <p:bldP spid="281680" grpId="1" animBg="1"/>
      <p:bldP spid="281675" grpId="0" animBg="1"/>
      <p:bldP spid="281675" grpId="1" animBg="1"/>
      <p:bldP spid="281673" grpId="0"/>
      <p:bldP spid="281673" grpId="1"/>
      <p:bldP spid="281674" grpId="0"/>
      <p:bldP spid="281674" grpId="1"/>
      <p:bldP spid="281676" grpId="0" animBg="1"/>
      <p:bldP spid="281676" grpId="1" animBg="1"/>
      <p:bldP spid="281679" grpId="0"/>
      <p:bldP spid="281679" grpId="1"/>
      <p:bldP spid="281681" grpId="0" animBg="1"/>
      <p:bldP spid="281681" grpId="1" animBg="1"/>
      <p:bldP spid="281682" grpId="0"/>
      <p:bldP spid="28168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45380-47CB-41E4-BF7D-7A1BFB5B6916}"/>
              </a:ext>
            </a:extLst>
          </p:cNvPr>
          <p:cNvSpPr>
            <a:spLocks noGrp="1"/>
          </p:cNvSpPr>
          <p:nvPr>
            <p:ph type="title"/>
          </p:nvPr>
        </p:nvSpPr>
        <p:spPr/>
        <p:txBody>
          <a:bodyPr>
            <a:normAutofit fontScale="90000"/>
          </a:bodyPr>
          <a:lstStyle/>
          <a:p>
            <a:r>
              <a:rPr lang="en-US" dirty="0"/>
              <a:t>Factors determining the price Elasticity of demand</a:t>
            </a:r>
            <a:br>
              <a:rPr lang="en-US" dirty="0"/>
            </a:br>
            <a:endParaRPr lang="en-US" dirty="0"/>
          </a:p>
        </p:txBody>
      </p:sp>
      <p:sp>
        <p:nvSpPr>
          <p:cNvPr id="3" name="Content Placeholder 2">
            <a:extLst>
              <a:ext uri="{FF2B5EF4-FFF2-40B4-BE49-F238E27FC236}">
                <a16:creationId xmlns:a16="http://schemas.microsoft.com/office/drawing/2014/main" id="{C0BD6E7B-A87B-4CE3-803E-8865FD70D8F7}"/>
              </a:ext>
            </a:extLst>
          </p:cNvPr>
          <p:cNvSpPr>
            <a:spLocks noGrp="1"/>
          </p:cNvSpPr>
          <p:nvPr>
            <p:ph idx="1"/>
          </p:nvPr>
        </p:nvSpPr>
        <p:spPr/>
        <p:txBody>
          <a:bodyPr/>
          <a:lstStyle/>
          <a:p>
            <a:r>
              <a:rPr lang="en-US" dirty="0"/>
              <a:t>Availability of substitutes of a similar quality and price.</a:t>
            </a:r>
          </a:p>
          <a:p>
            <a:r>
              <a:rPr lang="en-US" dirty="0"/>
              <a:t>Proportion of Income spent on a product</a:t>
            </a:r>
          </a:p>
          <a:p>
            <a:r>
              <a:rPr lang="en-US" dirty="0"/>
              <a:t>Necessary or Luxury</a:t>
            </a:r>
          </a:p>
          <a:p>
            <a:r>
              <a:rPr lang="en-US" dirty="0"/>
              <a:t>Time period under consideration </a:t>
            </a:r>
          </a:p>
          <a:p>
            <a:r>
              <a:rPr lang="en-US" dirty="0"/>
              <a:t>Addictive or non addictive</a:t>
            </a:r>
          </a:p>
          <a:p>
            <a:r>
              <a:rPr lang="en-US" dirty="0"/>
              <a:t>Can purchase of a product be postponed.</a:t>
            </a:r>
          </a:p>
        </p:txBody>
      </p:sp>
    </p:spTree>
    <p:extLst>
      <p:ext uri="{BB962C8B-B14F-4D97-AF65-F5344CB8AC3E}">
        <p14:creationId xmlns:p14="http://schemas.microsoft.com/office/powerpoint/2010/main" val="3657083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B8538-1506-413D-9D3F-06579D14E041}"/>
              </a:ext>
            </a:extLst>
          </p:cNvPr>
          <p:cNvSpPr>
            <a:spLocks noGrp="1"/>
          </p:cNvSpPr>
          <p:nvPr>
            <p:ph type="title"/>
          </p:nvPr>
        </p:nvSpPr>
        <p:spPr/>
        <p:txBody>
          <a:bodyPr/>
          <a:lstStyle/>
          <a:p>
            <a:r>
              <a:rPr lang="en-US" b="1" dirty="0"/>
              <a:t>SUMMARY</a:t>
            </a:r>
          </a:p>
        </p:txBody>
      </p:sp>
      <p:sp>
        <p:nvSpPr>
          <p:cNvPr id="48130" name="Rectangle 7">
            <a:extLst>
              <a:ext uri="{FF2B5EF4-FFF2-40B4-BE49-F238E27FC236}">
                <a16:creationId xmlns:a16="http://schemas.microsoft.com/office/drawing/2014/main" id="{A8B9BA74-7394-419B-9857-D23139ADB704}"/>
              </a:ext>
            </a:extLst>
          </p:cNvPr>
          <p:cNvSpPr>
            <a:spLocks noGrp="1" noChangeArrowheads="1"/>
          </p:cNvSpPr>
          <p:nvPr>
            <p:ph idx="4294967295"/>
          </p:nvPr>
        </p:nvSpPr>
        <p:spPr>
          <a:xfrm>
            <a:off x="1295402" y="2696008"/>
            <a:ext cx="9601200" cy="3317875"/>
          </a:xfrm>
        </p:spPr>
        <p:txBody>
          <a:bodyPr/>
          <a:lstStyle/>
          <a:p>
            <a:pPr eaLnBrk="1" hangingPunct="1">
              <a:lnSpc>
                <a:spcPct val="90000"/>
              </a:lnSpc>
            </a:pPr>
            <a:r>
              <a:rPr lang="en-US" altLang="en-US" dirty="0"/>
              <a:t>Price elasticity of demand measures how much the quantity demanded responds to changes in the price. </a:t>
            </a:r>
          </a:p>
          <a:p>
            <a:pPr eaLnBrk="1" hangingPunct="1">
              <a:lnSpc>
                <a:spcPct val="90000"/>
              </a:lnSpc>
            </a:pPr>
            <a:r>
              <a:rPr lang="en-US" altLang="en-US" dirty="0"/>
              <a:t>Price elasticity of demand is calculated as the percentage change in quantity demanded divided by the percentage change in price.</a:t>
            </a:r>
          </a:p>
          <a:p>
            <a:pPr lvl="1" eaLnBrk="1" hangingPunct="1">
              <a:lnSpc>
                <a:spcPct val="90000"/>
              </a:lnSpc>
            </a:pPr>
            <a:r>
              <a:rPr lang="en-US" altLang="en-US" dirty="0"/>
              <a:t>If a demand curve is elastic, total revenue falls when the price rises. </a:t>
            </a:r>
          </a:p>
          <a:p>
            <a:pPr lvl="1" eaLnBrk="1" hangingPunct="1">
              <a:lnSpc>
                <a:spcPct val="90000"/>
              </a:lnSpc>
            </a:pPr>
            <a:r>
              <a:rPr lang="en-US" altLang="en-US" dirty="0"/>
              <a:t>If it is inelastic, total revenue rises as the price rises. </a:t>
            </a:r>
          </a:p>
          <a:p>
            <a:pPr eaLnBrk="1" hangingPunct="1">
              <a:lnSpc>
                <a:spcPct val="90000"/>
              </a:lnSpc>
            </a:pPr>
            <a:endParaRPr lang="en-US" alt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Elasticity of supply.</a:t>
            </a:r>
          </a:p>
        </p:txBody>
      </p:sp>
      <p:sp>
        <p:nvSpPr>
          <p:cNvPr id="3" name="Content Placeholder 2"/>
          <p:cNvSpPr>
            <a:spLocks noGrp="1"/>
          </p:cNvSpPr>
          <p:nvPr>
            <p:ph idx="1"/>
          </p:nvPr>
        </p:nvSpPr>
        <p:spPr/>
        <p:txBody>
          <a:bodyPr>
            <a:normAutofit fontScale="92500"/>
          </a:bodyPr>
          <a:lstStyle/>
          <a:p>
            <a:r>
              <a:rPr lang="en-US" dirty="0"/>
              <a:t>Price Elasticity of supply is the measure of responsiveness of quantity supplied to a change in price.</a:t>
            </a:r>
          </a:p>
          <a:p>
            <a:r>
              <a:rPr lang="en-US" dirty="0" err="1"/>
              <a:t>Es</a:t>
            </a:r>
            <a:r>
              <a:rPr lang="en-US" dirty="0"/>
              <a:t> = % change in quantity supplied / % change in price.</a:t>
            </a:r>
          </a:p>
          <a:p>
            <a:r>
              <a:rPr lang="en-US" dirty="0"/>
              <a:t>If the percentage change in price is greater than the percentage change in supply, supply is said to be price inelastic and the value of price elasticity of supply will be less than 1 .</a:t>
            </a:r>
          </a:p>
          <a:p>
            <a:r>
              <a:rPr lang="en-US" dirty="0"/>
              <a:t>If the percentage change in price causes a much larger change in quantity supplied, supply is said to be price elastic and price elasticity of supply will be greater than 1.</a:t>
            </a:r>
          </a:p>
          <a:p>
            <a:endParaRPr lang="en-US" dirty="0"/>
          </a:p>
        </p:txBody>
      </p:sp>
    </p:spTree>
    <p:extLst>
      <p:ext uri="{BB962C8B-B14F-4D97-AF65-F5344CB8AC3E}">
        <p14:creationId xmlns:p14="http://schemas.microsoft.com/office/powerpoint/2010/main" val="2545762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555723"/>
          </a:xfrm>
        </p:spPr>
        <p:txBody>
          <a:bodyPr>
            <a:normAutofit fontScale="90000"/>
          </a:bodyPr>
          <a:lstStyle/>
          <a:p>
            <a:r>
              <a:rPr lang="en-US" dirty="0"/>
              <a:t>Elastic Supply</a:t>
            </a:r>
          </a:p>
        </p:txBody>
      </p:sp>
      <p:pic>
        <p:nvPicPr>
          <p:cNvPr id="1026" name="Picture 2" descr="Image result for images of elastic supply"/>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207146" y="2615073"/>
            <a:ext cx="3777708" cy="32602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30115" y="1537855"/>
            <a:ext cx="9485486" cy="1077218"/>
          </a:xfrm>
          <a:prstGeom prst="rect">
            <a:avLst/>
          </a:prstGeom>
        </p:spPr>
        <p:txBody>
          <a:bodyPr wrap="square">
            <a:spAutoFit/>
          </a:bodyPr>
          <a:lstStyle/>
          <a:p>
            <a:r>
              <a:rPr lang="en-US" sz="3200" dirty="0"/>
              <a:t>When changes in price lead to greater changes in qty supplied. PES&gt;1</a:t>
            </a:r>
          </a:p>
        </p:txBody>
      </p:sp>
    </p:spTree>
    <p:extLst>
      <p:ext uri="{BB962C8B-B14F-4D97-AF65-F5344CB8AC3E}">
        <p14:creationId xmlns:p14="http://schemas.microsoft.com/office/powerpoint/2010/main" val="3431443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C898EA-DEB4-4CBB-9A17-1A4404C60F54}"/>
              </a:ext>
            </a:extLst>
          </p:cNvPr>
          <p:cNvSpPr>
            <a:spLocks noGrp="1"/>
          </p:cNvSpPr>
          <p:nvPr>
            <p:ph idx="1"/>
          </p:nvPr>
        </p:nvSpPr>
        <p:spPr>
          <a:xfrm>
            <a:off x="983673" y="912532"/>
            <a:ext cx="9102436" cy="1685194"/>
          </a:xfrm>
        </p:spPr>
        <p:txBody>
          <a:bodyPr/>
          <a:lstStyle/>
          <a:p>
            <a:pPr marL="0" indent="0">
              <a:buNone/>
            </a:pPr>
            <a:r>
              <a:rPr lang="en-US" sz="2000" b="1" dirty="0">
                <a:highlight>
                  <a:srgbClr val="FFFF00"/>
                </a:highlight>
              </a:rPr>
              <a:t>Learning Objective:</a:t>
            </a:r>
          </a:p>
          <a:p>
            <a:pPr marL="0" indent="0">
              <a:buNone/>
            </a:pPr>
            <a:r>
              <a:rPr lang="en-US" sz="2000" b="1" dirty="0"/>
              <a:t>To be able to explain the concept of price elasticity of demand</a:t>
            </a:r>
          </a:p>
          <a:p>
            <a:pPr marL="0" indent="0">
              <a:buNone/>
            </a:pPr>
            <a:endParaRPr lang="en-US" dirty="0"/>
          </a:p>
        </p:txBody>
      </p:sp>
      <p:graphicFrame>
        <p:nvGraphicFramePr>
          <p:cNvPr id="4" name="Table 3">
            <a:extLst>
              <a:ext uri="{FF2B5EF4-FFF2-40B4-BE49-F238E27FC236}">
                <a16:creationId xmlns:a16="http://schemas.microsoft.com/office/drawing/2014/main" id="{7DC02169-AB8E-4CD9-AB9E-1FC44CDB576B}"/>
              </a:ext>
            </a:extLst>
          </p:cNvPr>
          <p:cNvGraphicFramePr>
            <a:graphicFrameLocks noGrp="1"/>
          </p:cNvGraphicFramePr>
          <p:nvPr>
            <p:extLst>
              <p:ext uri="{D42A27DB-BD31-4B8C-83A1-F6EECF244321}">
                <p14:modId xmlns:p14="http://schemas.microsoft.com/office/powerpoint/2010/main" val="1742717469"/>
              </p:ext>
            </p:extLst>
          </p:nvPr>
        </p:nvGraphicFramePr>
        <p:xfrm>
          <a:off x="983673" y="2597726"/>
          <a:ext cx="9580420" cy="3174558"/>
        </p:xfrm>
        <a:graphic>
          <a:graphicData uri="http://schemas.openxmlformats.org/drawingml/2006/table">
            <a:tbl>
              <a:tblPr/>
              <a:tblGrid>
                <a:gridCol w="2395105">
                  <a:extLst>
                    <a:ext uri="{9D8B030D-6E8A-4147-A177-3AD203B41FA5}">
                      <a16:colId xmlns:a16="http://schemas.microsoft.com/office/drawing/2014/main" val="2605457760"/>
                    </a:ext>
                  </a:extLst>
                </a:gridCol>
                <a:gridCol w="2395105">
                  <a:extLst>
                    <a:ext uri="{9D8B030D-6E8A-4147-A177-3AD203B41FA5}">
                      <a16:colId xmlns:a16="http://schemas.microsoft.com/office/drawing/2014/main" val="4222356949"/>
                    </a:ext>
                  </a:extLst>
                </a:gridCol>
                <a:gridCol w="2395105">
                  <a:extLst>
                    <a:ext uri="{9D8B030D-6E8A-4147-A177-3AD203B41FA5}">
                      <a16:colId xmlns:a16="http://schemas.microsoft.com/office/drawing/2014/main" val="3421152114"/>
                    </a:ext>
                  </a:extLst>
                </a:gridCol>
                <a:gridCol w="2395105">
                  <a:extLst>
                    <a:ext uri="{9D8B030D-6E8A-4147-A177-3AD203B41FA5}">
                      <a16:colId xmlns:a16="http://schemas.microsoft.com/office/drawing/2014/main" val="180138347"/>
                    </a:ext>
                  </a:extLst>
                </a:gridCol>
              </a:tblGrid>
              <a:tr h="436419">
                <a:tc>
                  <a:txBody>
                    <a:bodyPr/>
                    <a:lstStyle/>
                    <a:p>
                      <a:pPr marL="0" indent="0">
                        <a:buNone/>
                      </a:pPr>
                      <a:r>
                        <a:rPr lang="en-US" sz="1800" b="1" dirty="0">
                          <a:highlight>
                            <a:srgbClr val="00FF00"/>
                          </a:highlight>
                        </a:rPr>
                        <a:t>Learning Outcomes:</a:t>
                      </a:r>
                    </a:p>
                  </a:txBody>
                  <a:tcPr marT="28575" marB="28575">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  </a:t>
                      </a:r>
                      <a:endParaRPr lang="en-US" b="0" i="0">
                        <a:effectLst/>
                      </a:endParaRPr>
                    </a:p>
                  </a:txBody>
                  <a:tcPr marT="28575" marB="28575">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tcPr>
                </a:tc>
                <a:tc>
                  <a:txBody>
                    <a:bodyPr/>
                    <a:lstStyle/>
                    <a:p>
                      <a:pPr algn="l" rtl="0" fontAlgn="base"/>
                      <a:r>
                        <a:rPr lang="en-US" sz="1100" b="0" i="0">
                          <a:effectLst/>
                          <a:latin typeface="Calibri" panose="020F0502020204030204" pitchFamily="34" charset="0"/>
                        </a:rPr>
                        <a:t>  </a:t>
                      </a:r>
                      <a:endParaRPr lang="en-US" b="0" i="0">
                        <a:effectLst/>
                      </a:endParaRPr>
                    </a:p>
                  </a:txBody>
                  <a:tcPr marT="28575" marB="28575">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tcPr>
                </a:tc>
                <a:tc>
                  <a:txBody>
                    <a:bodyPr/>
                    <a:lstStyle/>
                    <a:p>
                      <a:pPr algn="l" rtl="0" fontAlgn="base"/>
                      <a:r>
                        <a:rPr lang="en-US" sz="1100" b="0" i="0" dirty="0">
                          <a:effectLst/>
                          <a:latin typeface="Calibri" panose="020F0502020204030204" pitchFamily="34" charset="0"/>
                        </a:rPr>
                        <a:t>  </a:t>
                      </a:r>
                      <a:endParaRPr lang="en-US" b="0" i="0" dirty="0">
                        <a:effectLst/>
                      </a:endParaRPr>
                    </a:p>
                  </a:txBody>
                  <a:tcPr marT="28575" marB="28575">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2892145926"/>
                  </a:ext>
                </a:extLst>
              </a:tr>
              <a:tr h="882162">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400" b="1" i="1" u="none" strike="noStrike" kern="1200" dirty="0">
                          <a:solidFill>
                            <a:schemeClr val="accent3"/>
                          </a:solidFill>
                          <a:effectLst/>
                          <a:latin typeface="Arial" panose="020B0604020202020204" pitchFamily="34" charset="0"/>
                          <a:ea typeface="+mn-ea"/>
                          <a:cs typeface="+mn-cs"/>
                        </a:rPr>
                        <a:t>Outcome 1: Define price elasticity of demand</a:t>
                      </a:r>
                    </a:p>
                    <a:p>
                      <a:pPr algn="l" rtl="0" fontAlgn="base"/>
                      <a:endParaRPr lang="en-US" sz="1400" b="1" i="1" u="none" strike="noStrike" kern="1200" dirty="0">
                        <a:solidFill>
                          <a:schemeClr val="accent3"/>
                        </a:solidFill>
                        <a:effectLst/>
                        <a:latin typeface="Arial" panose="020B0604020202020204" pitchFamily="34" charset="0"/>
                        <a:ea typeface="+mn-ea"/>
                        <a:cs typeface="+mn-cs"/>
                      </a:endParaRPr>
                    </a:p>
                  </a:txBody>
                  <a:tcPr marT="28575" marB="28575">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tcPr>
                </a:tc>
                <a:tc>
                  <a:txBody>
                    <a:bodyPr/>
                    <a:lstStyle/>
                    <a:p>
                      <a:pPr algn="ctr" rtl="0" fontAlgn="base"/>
                      <a:r>
                        <a:rPr lang="en-US" sz="1800" b="1" i="0" dirty="0">
                          <a:effectLst/>
                          <a:latin typeface="Segoe UI Emoji" panose="020B0502040204020203" pitchFamily="34" charset="0"/>
                        </a:rPr>
                        <a:t>😊</a:t>
                      </a:r>
                      <a:r>
                        <a:rPr lang="en-US" sz="1800" b="0" i="0" dirty="0">
                          <a:effectLst/>
                          <a:latin typeface="Segoe UI Emoji" panose="020B0502040204020203" pitchFamily="34" charset="0"/>
                        </a:rPr>
                        <a:t> </a:t>
                      </a:r>
                      <a:endParaRPr lang="en-US" b="0" i="0" dirty="0">
                        <a:effectLst/>
                      </a:endParaRPr>
                    </a:p>
                  </a:txBody>
                  <a:tcPr marT="28575" marB="28575">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tcPr>
                </a:tc>
                <a:tc>
                  <a:txBody>
                    <a:bodyPr/>
                    <a:lstStyle/>
                    <a:p>
                      <a:pPr algn="ctr" rtl="0" fontAlgn="base"/>
                      <a:r>
                        <a:rPr lang="en-US" sz="1800" b="1" i="0" dirty="0">
                          <a:effectLst/>
                          <a:latin typeface="Segoe UI Emoji" panose="020B0502040204020203" pitchFamily="34" charset="0"/>
                        </a:rPr>
                        <a:t>😐</a:t>
                      </a:r>
                      <a:r>
                        <a:rPr lang="en-US" sz="1800" b="0" i="0" dirty="0">
                          <a:effectLst/>
                          <a:latin typeface="Segoe UI Emoji" panose="020B0502040204020203" pitchFamily="34" charset="0"/>
                        </a:rPr>
                        <a:t> </a:t>
                      </a:r>
                      <a:endParaRPr lang="en-US" b="0" i="0" dirty="0">
                        <a:effectLst/>
                      </a:endParaRPr>
                    </a:p>
                  </a:txBody>
                  <a:tcPr marT="28575" marB="28575">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tcPr>
                </a:tc>
                <a:tc>
                  <a:txBody>
                    <a:bodyPr/>
                    <a:lstStyle/>
                    <a:p>
                      <a:pPr algn="ctr" rtl="0" fontAlgn="base"/>
                      <a:r>
                        <a:rPr lang="en-US" sz="1800" b="1" i="0" dirty="0">
                          <a:effectLst/>
                          <a:latin typeface="Segoe UI Emoji" panose="020B0502040204020203" pitchFamily="34" charset="0"/>
                        </a:rPr>
                        <a:t>😕</a:t>
                      </a:r>
                      <a:r>
                        <a:rPr lang="en-US" sz="1800" b="0" i="0" dirty="0">
                          <a:effectLst/>
                          <a:highlight>
                            <a:srgbClr val="FFFF00"/>
                          </a:highlight>
                          <a:latin typeface="Segoe UI Emoji" panose="020B0502040204020203" pitchFamily="34" charset="0"/>
                        </a:rPr>
                        <a:t> </a:t>
                      </a:r>
                      <a:endParaRPr lang="en-US" b="0" i="0" dirty="0">
                        <a:effectLst/>
                        <a:highlight>
                          <a:srgbClr val="FFFF00"/>
                        </a:highlight>
                      </a:endParaRPr>
                    </a:p>
                  </a:txBody>
                  <a:tcPr marT="28575" marB="28575">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1138774989"/>
                  </a:ext>
                </a:extLst>
              </a:tr>
              <a:tr h="882162">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400" b="1" i="1" u="none" strike="noStrike" kern="1200" dirty="0">
                          <a:solidFill>
                            <a:schemeClr val="accent3"/>
                          </a:solidFill>
                          <a:effectLst/>
                          <a:latin typeface="Arial" panose="020B0604020202020204" pitchFamily="34" charset="0"/>
                          <a:ea typeface="+mn-ea"/>
                          <a:cs typeface="+mn-cs"/>
                        </a:rPr>
                        <a:t>Outcome 2: Explain different types of PED</a:t>
                      </a:r>
                    </a:p>
                    <a:p>
                      <a:pPr algn="l" rtl="0" fontAlgn="base"/>
                      <a:endParaRPr lang="en-US" sz="1400" b="1" i="1" u="none" strike="noStrike" kern="1200" dirty="0">
                        <a:solidFill>
                          <a:schemeClr val="accent3"/>
                        </a:solidFill>
                        <a:effectLst/>
                        <a:latin typeface="Arial" panose="020B0604020202020204" pitchFamily="34" charset="0"/>
                        <a:ea typeface="+mn-ea"/>
                        <a:cs typeface="+mn-cs"/>
                      </a:endParaRPr>
                    </a:p>
                  </a:txBody>
                  <a:tcPr marT="28575" marB="28575">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tcPr>
                </a:tc>
                <a:tc>
                  <a:txBody>
                    <a:bodyPr/>
                    <a:lstStyle/>
                    <a:p>
                      <a:pPr algn="ctr" rtl="0" fontAlgn="base"/>
                      <a:r>
                        <a:rPr lang="en-US" sz="1800" b="1" i="0" dirty="0">
                          <a:effectLst/>
                          <a:latin typeface="Segoe UI Emoji" panose="020B0502040204020203" pitchFamily="34" charset="0"/>
                        </a:rPr>
                        <a:t>😊</a:t>
                      </a:r>
                      <a:r>
                        <a:rPr lang="en-US" sz="1800" b="0" i="0" dirty="0">
                          <a:effectLst/>
                          <a:latin typeface="Segoe UI Emoji" panose="020B0502040204020203" pitchFamily="34" charset="0"/>
                        </a:rPr>
                        <a:t> </a:t>
                      </a:r>
                      <a:endParaRPr lang="en-US" b="0" i="0" dirty="0">
                        <a:effectLst/>
                      </a:endParaRPr>
                    </a:p>
                  </a:txBody>
                  <a:tcPr marT="28575" marB="28575">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tcPr>
                </a:tc>
                <a:tc>
                  <a:txBody>
                    <a:bodyPr/>
                    <a:lstStyle/>
                    <a:p>
                      <a:pPr algn="ctr" rtl="0" fontAlgn="base"/>
                      <a:r>
                        <a:rPr lang="en-US" sz="1800" b="1" i="0" dirty="0">
                          <a:effectLst/>
                          <a:latin typeface="Segoe UI Emoji" panose="020B0502040204020203" pitchFamily="34" charset="0"/>
                        </a:rPr>
                        <a:t>😐</a:t>
                      </a:r>
                      <a:r>
                        <a:rPr lang="en-US" sz="1800" b="0" i="0" dirty="0">
                          <a:effectLst/>
                          <a:latin typeface="Segoe UI Emoji" panose="020B0502040204020203" pitchFamily="34" charset="0"/>
                        </a:rPr>
                        <a:t> </a:t>
                      </a:r>
                      <a:endParaRPr lang="en-US" b="0" i="0" dirty="0">
                        <a:effectLst/>
                      </a:endParaRPr>
                    </a:p>
                  </a:txBody>
                  <a:tcPr marT="28575" marB="28575">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tcPr>
                </a:tc>
                <a:tc>
                  <a:txBody>
                    <a:bodyPr/>
                    <a:lstStyle/>
                    <a:p>
                      <a:pPr algn="ctr" rtl="0" fontAlgn="base"/>
                      <a:r>
                        <a:rPr lang="en-US" sz="1800" b="1" i="0" dirty="0">
                          <a:effectLst/>
                          <a:latin typeface="Segoe UI Emoji" panose="020B0502040204020203" pitchFamily="34" charset="0"/>
                        </a:rPr>
                        <a:t>😕</a:t>
                      </a:r>
                      <a:r>
                        <a:rPr lang="en-US" sz="1800" b="0" i="0" dirty="0">
                          <a:effectLst/>
                          <a:latin typeface="Segoe UI Emoji" panose="020B0502040204020203" pitchFamily="34" charset="0"/>
                        </a:rPr>
                        <a:t> </a:t>
                      </a:r>
                      <a:endParaRPr lang="en-US" b="0" i="0" dirty="0">
                        <a:effectLst/>
                      </a:endParaRPr>
                    </a:p>
                  </a:txBody>
                  <a:tcPr marT="28575" marB="28575">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444618546"/>
                  </a:ext>
                </a:extLst>
              </a:tr>
              <a:tr h="973815">
                <a:tc>
                  <a:txBody>
                    <a:bodyPr/>
                    <a:lstStyle/>
                    <a:p>
                      <a:pPr algn="l" rtl="0" fontAlgn="base"/>
                      <a:r>
                        <a:rPr lang="en-US" sz="1400" b="1" i="1" u="none" strike="noStrike" dirty="0">
                          <a:solidFill>
                            <a:schemeClr val="accent3"/>
                          </a:solidFill>
                          <a:effectLst/>
                          <a:latin typeface="Arial" panose="020B0604020202020204" pitchFamily="34" charset="0"/>
                        </a:rPr>
                        <a:t>Outcome 3: Calculate PED</a:t>
                      </a:r>
                      <a:endParaRPr lang="en-US" sz="1400" b="1" i="0" dirty="0">
                        <a:solidFill>
                          <a:schemeClr val="accent3"/>
                        </a:solidFill>
                        <a:effectLst/>
                      </a:endParaRPr>
                    </a:p>
                  </a:txBody>
                  <a:tcPr marT="28575" marB="28575">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tcPr>
                </a:tc>
                <a:tc>
                  <a:txBody>
                    <a:bodyPr/>
                    <a:lstStyle/>
                    <a:p>
                      <a:pPr algn="ctr" rtl="0" fontAlgn="base"/>
                      <a:r>
                        <a:rPr lang="en-US" sz="1800" b="1" i="0" dirty="0">
                          <a:effectLst/>
                          <a:latin typeface="Segoe UI Emoji" panose="020B0502040204020203" pitchFamily="34" charset="0"/>
                        </a:rPr>
                        <a:t>😊</a:t>
                      </a:r>
                      <a:r>
                        <a:rPr lang="en-US" sz="1800" b="0" i="0" dirty="0">
                          <a:effectLst/>
                          <a:latin typeface="Segoe UI Emoji" panose="020B0502040204020203" pitchFamily="34" charset="0"/>
                        </a:rPr>
                        <a:t> </a:t>
                      </a:r>
                      <a:endParaRPr lang="en-US" b="0" i="0" dirty="0">
                        <a:effectLst/>
                      </a:endParaRPr>
                    </a:p>
                  </a:txBody>
                  <a:tcPr marT="28575" marB="28575">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tcPr>
                </a:tc>
                <a:tc>
                  <a:txBody>
                    <a:bodyPr/>
                    <a:lstStyle/>
                    <a:p>
                      <a:pPr algn="ctr" rtl="0" fontAlgn="base"/>
                      <a:r>
                        <a:rPr lang="en-US" sz="1800" b="1" i="0" dirty="0">
                          <a:effectLst/>
                          <a:latin typeface="Segoe UI Emoji" panose="020B0502040204020203" pitchFamily="34" charset="0"/>
                        </a:rPr>
                        <a:t>😐</a:t>
                      </a:r>
                      <a:r>
                        <a:rPr lang="en-US" sz="1800" b="0" i="0" dirty="0">
                          <a:effectLst/>
                          <a:latin typeface="Segoe UI Emoji" panose="020B0502040204020203" pitchFamily="34" charset="0"/>
                        </a:rPr>
                        <a:t> </a:t>
                      </a:r>
                      <a:endParaRPr lang="en-US" b="0" i="0" dirty="0">
                        <a:effectLst/>
                      </a:endParaRPr>
                    </a:p>
                  </a:txBody>
                  <a:tcPr marT="28575" marB="28575">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tcPr>
                </a:tc>
                <a:tc>
                  <a:txBody>
                    <a:bodyPr/>
                    <a:lstStyle/>
                    <a:p>
                      <a:pPr algn="ctr" rtl="0" fontAlgn="base"/>
                      <a:r>
                        <a:rPr lang="en-US" sz="1800" b="1" i="0" dirty="0">
                          <a:effectLst/>
                          <a:latin typeface="Segoe UI Emoji" panose="020B0502040204020203" pitchFamily="34" charset="0"/>
                        </a:rPr>
                        <a:t>😕</a:t>
                      </a:r>
                      <a:r>
                        <a:rPr lang="en-US" sz="1800" b="0" i="0" dirty="0">
                          <a:effectLst/>
                          <a:latin typeface="Segoe UI Emoji" panose="020B0502040204020203" pitchFamily="34" charset="0"/>
                        </a:rPr>
                        <a:t> </a:t>
                      </a:r>
                      <a:endParaRPr lang="en-US" b="0" i="0" dirty="0">
                        <a:effectLst/>
                      </a:endParaRPr>
                    </a:p>
                  </a:txBody>
                  <a:tcPr marT="28575" marB="28575">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3100930325"/>
                  </a:ext>
                </a:extLst>
              </a:tr>
            </a:tbl>
          </a:graphicData>
        </a:graphic>
      </p:graphicFrame>
    </p:spTree>
    <p:extLst>
      <p:ext uri="{BB962C8B-B14F-4D97-AF65-F5344CB8AC3E}">
        <p14:creationId xmlns:p14="http://schemas.microsoft.com/office/powerpoint/2010/main" val="1833847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860523"/>
          </a:xfrm>
        </p:spPr>
        <p:txBody>
          <a:bodyPr/>
          <a:lstStyle/>
          <a:p>
            <a:r>
              <a:rPr lang="en-US" dirty="0"/>
              <a:t>Inelastic Supply</a:t>
            </a:r>
          </a:p>
        </p:txBody>
      </p:sp>
      <p:pic>
        <p:nvPicPr>
          <p:cNvPr id="2050" name="Picture 2" descr="Image result for images of price elasticity of supply greater than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11790" y="2472670"/>
            <a:ext cx="3484808" cy="34031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8200" y="2724579"/>
            <a:ext cx="6269182" cy="983090"/>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3200" dirty="0">
                <a:solidFill>
                  <a:prstClr val="black"/>
                </a:solidFill>
              </a:rPr>
              <a:t>Change in price results to smaller changes in qty supplied. PES&lt;1</a:t>
            </a:r>
          </a:p>
        </p:txBody>
      </p:sp>
    </p:spTree>
    <p:extLst>
      <p:ext uri="{BB962C8B-B14F-4D97-AF65-F5344CB8AC3E}">
        <p14:creationId xmlns:p14="http://schemas.microsoft.com/office/powerpoint/2010/main" val="1595724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788170"/>
            <a:ext cx="9601196" cy="888232"/>
          </a:xfrm>
        </p:spPr>
        <p:txBody>
          <a:bodyPr/>
          <a:lstStyle/>
          <a:p>
            <a:r>
              <a:rPr lang="en-US" dirty="0"/>
              <a:t>Perfectly elastic supply</a:t>
            </a:r>
          </a:p>
        </p:txBody>
      </p:sp>
      <p:pic>
        <p:nvPicPr>
          <p:cNvPr id="3074" name="Picture 2" descr="Image result for images of price elasticity of supply greater than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43235" y="2410691"/>
            <a:ext cx="3240402" cy="30241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8199" y="2297633"/>
            <a:ext cx="6489879" cy="2308324"/>
          </a:xfrm>
          <a:prstGeom prst="rect">
            <a:avLst/>
          </a:prstGeom>
        </p:spPr>
        <p:txBody>
          <a:bodyPr wrap="square">
            <a:spAutoFit/>
          </a:bodyPr>
          <a:lstStyle/>
          <a:p>
            <a:r>
              <a:rPr lang="en-US" sz="2400" dirty="0"/>
              <a:t>A perfectly elastic supply curve is horizontal meaning that producers are prepared to supply any amount at a given price. The value is infinite.</a:t>
            </a:r>
          </a:p>
          <a:p>
            <a:r>
              <a:rPr lang="en-US" sz="2400" dirty="0"/>
              <a:t>The PES for perfectly elastic supply is infinite, where the quantity supplied is unlimited at a given price, but no quantity can be supplied at any other price.</a:t>
            </a:r>
          </a:p>
        </p:txBody>
      </p:sp>
    </p:spTree>
    <p:extLst>
      <p:ext uri="{BB962C8B-B14F-4D97-AF65-F5344CB8AC3E}">
        <p14:creationId xmlns:p14="http://schemas.microsoft.com/office/powerpoint/2010/main" val="3014347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982" y="982132"/>
            <a:ext cx="10037616" cy="818959"/>
          </a:xfrm>
        </p:spPr>
        <p:txBody>
          <a:bodyPr>
            <a:normAutofit/>
          </a:bodyPr>
          <a:lstStyle/>
          <a:p>
            <a:r>
              <a:rPr lang="en-US" dirty="0"/>
              <a:t>Perfectly inelastic supply</a:t>
            </a:r>
          </a:p>
        </p:txBody>
      </p:sp>
      <p:pic>
        <p:nvPicPr>
          <p:cNvPr id="4106" name="Picture 10" descr="Image result for images of price elasticity of supply =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838680" y="2119745"/>
            <a:ext cx="4424890" cy="37561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42680" y="2465057"/>
            <a:ext cx="6096000" cy="1200329"/>
          </a:xfrm>
          <a:prstGeom prst="rect">
            <a:avLst/>
          </a:prstGeom>
        </p:spPr>
        <p:txBody>
          <a:bodyPr>
            <a:spAutoFit/>
          </a:bodyPr>
          <a:lstStyle/>
          <a:p>
            <a:r>
              <a:rPr lang="en-US" sz="2400" dirty="0"/>
              <a:t>A perfectly inelastic supply curve means that a </a:t>
            </a:r>
            <a:r>
              <a:rPr lang="en-US" sz="2400" dirty="0" err="1"/>
              <a:t>a</a:t>
            </a:r>
            <a:r>
              <a:rPr lang="en-US" sz="2400" dirty="0"/>
              <a:t> price change will not affect supply at all and that is supply is fixed and the value is zero.</a:t>
            </a:r>
          </a:p>
        </p:txBody>
      </p:sp>
    </p:spTree>
    <p:extLst>
      <p:ext uri="{BB962C8B-B14F-4D97-AF65-F5344CB8AC3E}">
        <p14:creationId xmlns:p14="http://schemas.microsoft.com/office/powerpoint/2010/main" val="3460787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3-eu-west-1.amazonaws.com/tutor2u-media/subjects/economics/elastic_supply_factors.png?mtime=2015031314464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51709" y="858983"/>
            <a:ext cx="9102436" cy="5016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20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price Elasticity of supply</a:t>
            </a:r>
          </a:p>
        </p:txBody>
      </p:sp>
      <p:sp>
        <p:nvSpPr>
          <p:cNvPr id="3" name="Content Placeholder 2"/>
          <p:cNvSpPr>
            <a:spLocks noGrp="1"/>
          </p:cNvSpPr>
          <p:nvPr>
            <p:ph idx="1"/>
          </p:nvPr>
        </p:nvSpPr>
        <p:spPr/>
        <p:txBody>
          <a:bodyPr>
            <a:normAutofit/>
          </a:bodyPr>
          <a:lstStyle/>
          <a:p>
            <a:r>
              <a:rPr lang="en-US" b="1" dirty="0"/>
              <a:t>Spare production capacity: </a:t>
            </a:r>
            <a:r>
              <a:rPr lang="en-US" dirty="0"/>
              <a:t>If there is plenty of </a:t>
            </a:r>
            <a:r>
              <a:rPr lang="en-US" b="1" dirty="0"/>
              <a:t>spare capacity</a:t>
            </a:r>
            <a:r>
              <a:rPr lang="en-US" dirty="0"/>
              <a:t> then a business can increase output without a rise in costs and supply will be elastic in response to a change in demand. The supply of goods and services is most elastic during a recession, when there is plenty of spare </a:t>
            </a:r>
            <a:r>
              <a:rPr lang="en-US" dirty="0" err="1"/>
              <a:t>labour</a:t>
            </a:r>
            <a:r>
              <a:rPr lang="en-US" dirty="0"/>
              <a:t> and capital resources.</a:t>
            </a:r>
            <a:r>
              <a:rPr lang="en-US" b="1" dirty="0"/>
              <a:t> </a:t>
            </a:r>
          </a:p>
          <a:p>
            <a:r>
              <a:rPr lang="en-US" b="1" dirty="0"/>
              <a:t>Stocks of finished products and components: </a:t>
            </a:r>
            <a:r>
              <a:rPr lang="en-US" dirty="0"/>
              <a:t>If stocks of raw materials and finished products are at a high level then a firm is able to respond to a change in prices quickly and supply will be elastic. </a:t>
            </a:r>
          </a:p>
          <a:p>
            <a:endParaRPr lang="en-US" dirty="0"/>
          </a:p>
        </p:txBody>
      </p:sp>
    </p:spTree>
    <p:extLst>
      <p:ext uri="{BB962C8B-B14F-4D97-AF65-F5344CB8AC3E}">
        <p14:creationId xmlns:p14="http://schemas.microsoft.com/office/powerpoint/2010/main" val="2832200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a:t>The ease and cost of factor substitution/mobility: </a:t>
            </a:r>
            <a:r>
              <a:rPr lang="en-US" dirty="0"/>
              <a:t>If both capital and </a:t>
            </a:r>
            <a:r>
              <a:rPr lang="en-US" dirty="0" err="1"/>
              <a:t>labour</a:t>
            </a:r>
            <a:r>
              <a:rPr lang="en-US" dirty="0"/>
              <a:t> are </a:t>
            </a:r>
            <a:r>
              <a:rPr lang="en-US" b="1" dirty="0"/>
              <a:t>occupationally mobile</a:t>
            </a:r>
            <a:r>
              <a:rPr lang="en-US" dirty="0"/>
              <a:t> then the elasticity of supply for a product is higher than if capital and </a:t>
            </a:r>
            <a:r>
              <a:rPr lang="en-US" dirty="0" err="1"/>
              <a:t>labour</a:t>
            </a:r>
            <a:r>
              <a:rPr lang="en-US" dirty="0"/>
              <a:t> cannot easily be switched. E.g. a printing press which can switch easily between printing magazines and greetings cards. </a:t>
            </a:r>
          </a:p>
          <a:p>
            <a:r>
              <a:rPr lang="en-US" b="1" dirty="0"/>
              <a:t>Time period and production speed: </a:t>
            </a:r>
            <a:r>
              <a:rPr lang="en-US" dirty="0"/>
              <a:t>Supply is more price elastic the longer the </a:t>
            </a:r>
            <a:r>
              <a:rPr lang="en-US" b="1" dirty="0"/>
              <a:t>time period</a:t>
            </a:r>
            <a:r>
              <a:rPr lang="en-US" dirty="0"/>
              <a:t> that a firm is allowed to adjust its production levels. In some agricultural markets the </a:t>
            </a:r>
            <a:r>
              <a:rPr lang="en-US" b="1" dirty="0"/>
              <a:t>momentary supply</a:t>
            </a:r>
            <a:r>
              <a:rPr lang="en-US" dirty="0"/>
              <a:t> is fixed and is determined mainly by planting decisions made months before, and also climatic conditions, which affect the production yield..</a:t>
            </a:r>
          </a:p>
          <a:p>
            <a:endParaRPr lang="en-US" dirty="0"/>
          </a:p>
        </p:txBody>
      </p:sp>
    </p:spTree>
    <p:extLst>
      <p:ext uri="{BB962C8B-B14F-4D97-AF65-F5344CB8AC3E}">
        <p14:creationId xmlns:p14="http://schemas.microsoft.com/office/powerpoint/2010/main" val="1706910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02A28A-4867-4DB3-8B8D-D5BE7BB53A97}"/>
              </a:ext>
            </a:extLst>
          </p:cNvPr>
          <p:cNvSpPr>
            <a:spLocks noGrp="1"/>
          </p:cNvSpPr>
          <p:nvPr>
            <p:ph idx="1"/>
          </p:nvPr>
        </p:nvSpPr>
        <p:spPr>
          <a:xfrm>
            <a:off x="1295401" y="1152939"/>
            <a:ext cx="9601196" cy="4722929"/>
          </a:xfrm>
        </p:spPr>
        <p:txBody>
          <a:bodyPr/>
          <a:lstStyle/>
          <a:p>
            <a:pPr marL="0" indent="0">
              <a:buNone/>
            </a:pPr>
            <a:r>
              <a:rPr lang="en-US" dirty="0"/>
              <a:t>Learning Objective:</a:t>
            </a:r>
          </a:p>
          <a:p>
            <a:pPr marL="0" indent="0">
              <a:buNone/>
            </a:pPr>
            <a:r>
              <a:rPr lang="en-US" dirty="0"/>
              <a:t>To be able to explain the impact of indirect taxes on producers and consumers  </a:t>
            </a:r>
          </a:p>
          <a:p>
            <a:pPr marL="0" indent="0">
              <a:buNone/>
            </a:pPr>
            <a:endParaRPr lang="en-US" dirty="0"/>
          </a:p>
          <a:p>
            <a:pPr marL="0" indent="0">
              <a:buNone/>
            </a:pPr>
            <a:r>
              <a:rPr lang="en-US" dirty="0"/>
              <a:t>Learning Outcomes:</a:t>
            </a:r>
          </a:p>
          <a:p>
            <a:r>
              <a:rPr lang="en-US" dirty="0"/>
              <a:t>Define indirect taxes</a:t>
            </a:r>
          </a:p>
          <a:p>
            <a:r>
              <a:rPr lang="en-US" dirty="0"/>
              <a:t>Describe specific tax and percentage tax</a:t>
            </a:r>
          </a:p>
          <a:p>
            <a:r>
              <a:rPr lang="en-US" dirty="0"/>
              <a:t>Explain the incidence of tax on consumers and producers based on PED</a:t>
            </a:r>
          </a:p>
          <a:p>
            <a:pPr marL="0" indent="0">
              <a:buNone/>
            </a:pPr>
            <a:r>
              <a:rPr lang="en-US" dirty="0"/>
              <a:t>Extension: Illustrate consumer burden, producer burden and govt revenue on D &amp; S diagram.</a:t>
            </a:r>
          </a:p>
        </p:txBody>
      </p:sp>
    </p:spTree>
    <p:extLst>
      <p:ext uri="{BB962C8B-B14F-4D97-AF65-F5344CB8AC3E}">
        <p14:creationId xmlns:p14="http://schemas.microsoft.com/office/powerpoint/2010/main" val="3808194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Incidences of Taxes and Subsidies.</a:t>
            </a:r>
            <a:br>
              <a:rPr lang="en-US" dirty="0"/>
            </a:br>
            <a:endParaRPr lang="en-US" dirty="0"/>
          </a:p>
        </p:txBody>
      </p:sp>
      <p:sp>
        <p:nvSpPr>
          <p:cNvPr id="3" name="Content Placeholder 2"/>
          <p:cNvSpPr>
            <a:spLocks noGrp="1"/>
          </p:cNvSpPr>
          <p:nvPr>
            <p:ph idx="1"/>
          </p:nvPr>
        </p:nvSpPr>
        <p:spPr/>
        <p:txBody>
          <a:bodyPr/>
          <a:lstStyle/>
          <a:p>
            <a:r>
              <a:rPr lang="en-US" dirty="0"/>
              <a:t>Taxes are placed on goods and services and these are known as Indirect taxes, for </a:t>
            </a:r>
            <a:r>
              <a:rPr lang="en-US" dirty="0" err="1"/>
              <a:t>eg</a:t>
            </a:r>
            <a:r>
              <a:rPr lang="en-US" dirty="0"/>
              <a:t> values added tax (ad valorem tax), excise duties, custom duties which are placed on cigarettes and alcohol. These have the effect of increasing market price and reducing the quantity traded in the market.</a:t>
            </a:r>
          </a:p>
          <a:p>
            <a:r>
              <a:rPr lang="en-US" dirty="0"/>
              <a:t>In terms of the graph the supply curve shifts to the </a:t>
            </a:r>
            <a:r>
              <a:rPr lang="en-US"/>
              <a:t>left and </a:t>
            </a:r>
            <a:r>
              <a:rPr lang="en-US" dirty="0"/>
              <a:t>the vertical distance between the curves ( new and Old) shows the amount of tax.</a:t>
            </a:r>
          </a:p>
        </p:txBody>
      </p:sp>
    </p:spTree>
    <p:extLst>
      <p:ext uri="{BB962C8B-B14F-4D97-AF65-F5344CB8AC3E}">
        <p14:creationId xmlns:p14="http://schemas.microsoft.com/office/powerpoint/2010/main" val="1839499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712" y="746606"/>
            <a:ext cx="9601196" cy="1109904"/>
          </a:xfrm>
        </p:spPr>
        <p:txBody>
          <a:bodyPr>
            <a:normAutofit fontScale="90000"/>
          </a:bodyPr>
          <a:lstStyle/>
          <a:p>
            <a:r>
              <a:rPr lang="en-US" b="1" dirty="0"/>
              <a:t>Indirect taxes</a:t>
            </a:r>
            <a:br>
              <a:rPr lang="en-US" dirty="0"/>
            </a:br>
            <a:endParaRPr lang="en-US" dirty="0"/>
          </a:p>
        </p:txBody>
      </p:sp>
      <p:sp>
        <p:nvSpPr>
          <p:cNvPr id="3" name="Content Placeholder 2"/>
          <p:cNvSpPr>
            <a:spLocks noGrp="1"/>
          </p:cNvSpPr>
          <p:nvPr>
            <p:ph idx="1"/>
          </p:nvPr>
        </p:nvSpPr>
        <p:spPr>
          <a:xfrm>
            <a:off x="1295401" y="1620982"/>
            <a:ext cx="9601196" cy="4254886"/>
          </a:xfrm>
        </p:spPr>
        <p:txBody>
          <a:bodyPr>
            <a:normAutofit/>
          </a:bodyPr>
          <a:lstStyle/>
          <a:p>
            <a:r>
              <a:rPr lang="en-US" dirty="0"/>
              <a:t>Indirect taxes are those imposed by a government on goods and services, in contrast to direct taxes, such as income and corporation tax, which are levied on incomes of households and firms. Indirect taxes are also called expenditure taxes.</a:t>
            </a:r>
          </a:p>
          <a:p>
            <a:r>
              <a:rPr lang="en-US" i="1" dirty="0"/>
              <a:t>The purpose of indirect taxes is to:</a:t>
            </a:r>
            <a:endParaRPr lang="en-US" dirty="0"/>
          </a:p>
          <a:p>
            <a:pPr lvl="0"/>
            <a:r>
              <a:rPr lang="en-US" dirty="0"/>
              <a:t>Generate </a:t>
            </a:r>
            <a:r>
              <a:rPr lang="en-US" b="1" dirty="0">
                <a:hlinkClick r:id="rId2"/>
              </a:rPr>
              <a:t>tax revenue</a:t>
            </a:r>
            <a:r>
              <a:rPr lang="en-US" dirty="0"/>
              <a:t> for a government</a:t>
            </a:r>
          </a:p>
          <a:p>
            <a:pPr lvl="0"/>
            <a:r>
              <a:rPr lang="en-US" dirty="0"/>
              <a:t>Discourage consumption of ‘</a:t>
            </a:r>
            <a:r>
              <a:rPr lang="en-US" b="1" dirty="0">
                <a:hlinkClick r:id="rId3"/>
              </a:rPr>
              <a:t>harmful</a:t>
            </a:r>
            <a:r>
              <a:rPr lang="en-US" dirty="0"/>
              <a:t>’ products</a:t>
            </a:r>
          </a:p>
          <a:p>
            <a:pPr lvl="0"/>
            <a:r>
              <a:rPr lang="en-US" dirty="0"/>
              <a:t>Encourage consumption of ‘</a:t>
            </a:r>
            <a:r>
              <a:rPr lang="en-US" b="1" dirty="0">
                <a:hlinkClick r:id="rId4"/>
              </a:rPr>
              <a:t>good</a:t>
            </a:r>
            <a:r>
              <a:rPr lang="en-US" dirty="0"/>
              <a:t>’ products</a:t>
            </a:r>
          </a:p>
          <a:p>
            <a:endParaRPr lang="en-US" dirty="0"/>
          </a:p>
        </p:txBody>
      </p:sp>
    </p:spTree>
    <p:extLst>
      <p:ext uri="{BB962C8B-B14F-4D97-AF65-F5344CB8AC3E}">
        <p14:creationId xmlns:p14="http://schemas.microsoft.com/office/powerpoint/2010/main" val="3153148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a:t>Specific and ad valorem taxes</a:t>
            </a:r>
            <a:endParaRPr lang="en-US" dirty="0"/>
          </a:p>
          <a:p>
            <a:r>
              <a:rPr lang="en-US" dirty="0"/>
              <a:t>There are two types of indirect tax; specific and ad valorem. </a:t>
            </a:r>
          </a:p>
          <a:p>
            <a:r>
              <a:rPr lang="en-US" dirty="0"/>
              <a:t>A unit tax is a set amount of tax per unit sold, such as a 10p tax on packets of cigarettes.</a:t>
            </a:r>
          </a:p>
          <a:p>
            <a:r>
              <a:rPr lang="en-US" dirty="0"/>
              <a:t> The imposition of either type of indirect tax has an effect similar to a rise in production costs. This means that a firm's supply curve will shift up vertically by the amount of the tax.</a:t>
            </a:r>
          </a:p>
          <a:p>
            <a:r>
              <a:rPr lang="en-US" b="1" dirty="0"/>
              <a:t>A specific unit tax</a:t>
            </a:r>
            <a:endParaRPr lang="en-US" dirty="0"/>
          </a:p>
          <a:p>
            <a:r>
              <a:rPr lang="en-US" dirty="0"/>
              <a:t>A specific </a:t>
            </a:r>
            <a:r>
              <a:rPr lang="en-US" i="1" dirty="0"/>
              <a:t>unit tax </a:t>
            </a:r>
            <a:r>
              <a:rPr lang="en-US" dirty="0"/>
              <a:t>will shift up the supply curve by the full </a:t>
            </a:r>
            <a:r>
              <a:rPr lang="en-US" i="1" dirty="0"/>
              <a:t>amount</a:t>
            </a:r>
            <a:r>
              <a:rPr lang="en-US" dirty="0"/>
              <a:t> of the tax, so that the new curve is parallel to the original one, as shown, below because the tax is a fixed amount for each unit of output.</a:t>
            </a:r>
          </a:p>
          <a:p>
            <a:endParaRPr lang="en-US" dirty="0"/>
          </a:p>
        </p:txBody>
      </p:sp>
    </p:spTree>
    <p:extLst>
      <p:ext uri="{BB962C8B-B14F-4D97-AF65-F5344CB8AC3E}">
        <p14:creationId xmlns:p14="http://schemas.microsoft.com/office/powerpoint/2010/main" val="1215353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CBC0-15AE-4328-ACF3-500F2DF46619}"/>
              </a:ext>
            </a:extLst>
          </p:cNvPr>
          <p:cNvSpPr>
            <a:spLocks noGrp="1"/>
          </p:cNvSpPr>
          <p:nvPr>
            <p:ph type="title"/>
          </p:nvPr>
        </p:nvSpPr>
        <p:spPr/>
        <p:txBody>
          <a:bodyPr/>
          <a:lstStyle/>
          <a:p>
            <a:r>
              <a:rPr lang="en-US" dirty="0"/>
              <a:t>Price Elasticity of Demand</a:t>
            </a:r>
          </a:p>
        </p:txBody>
      </p:sp>
      <p:sp>
        <p:nvSpPr>
          <p:cNvPr id="3" name="Content Placeholder 2">
            <a:extLst>
              <a:ext uri="{FF2B5EF4-FFF2-40B4-BE49-F238E27FC236}">
                <a16:creationId xmlns:a16="http://schemas.microsoft.com/office/drawing/2014/main" id="{0221D4E9-DC60-4624-AA2A-27CD58A6E5EB}"/>
              </a:ext>
            </a:extLst>
          </p:cNvPr>
          <p:cNvSpPr>
            <a:spLocks noGrp="1"/>
          </p:cNvSpPr>
          <p:nvPr>
            <p:ph idx="1"/>
          </p:nvPr>
        </p:nvSpPr>
        <p:spPr/>
        <p:txBody>
          <a:bodyPr>
            <a:normAutofit fontScale="92500" lnSpcReduction="10000"/>
          </a:bodyPr>
          <a:lstStyle/>
          <a:p>
            <a:r>
              <a:rPr lang="en-US" dirty="0"/>
              <a:t>Price Elasticity of demand is the measure of the responsiveness of qty demanded  to a change in Price.</a:t>
            </a:r>
          </a:p>
          <a:p>
            <a:r>
              <a:rPr lang="en-US" dirty="0"/>
              <a:t>Formula = % change in quantity demanded/ % change in price.</a:t>
            </a:r>
          </a:p>
          <a:p>
            <a:r>
              <a:rPr lang="en-US" dirty="0"/>
              <a:t>as we know that an increase in price will contract the demand for a product and vice versa.</a:t>
            </a:r>
          </a:p>
          <a:p>
            <a:r>
              <a:rPr lang="en-US" dirty="0"/>
              <a:t>But how much the demand will contract or extend for a certain change in price.</a:t>
            </a:r>
          </a:p>
          <a:p>
            <a:r>
              <a:rPr lang="en-US" dirty="0"/>
              <a:t>Businesses and governments are interested to know the effect of the change in price on demand for their decisions.</a:t>
            </a:r>
          </a:p>
          <a:p>
            <a:endParaRPr lang="en-US" dirty="0"/>
          </a:p>
          <a:p>
            <a:endParaRPr lang="en-US" dirty="0"/>
          </a:p>
          <a:p>
            <a:endParaRPr lang="en-US" dirty="0"/>
          </a:p>
        </p:txBody>
      </p:sp>
    </p:spTree>
    <p:extLst>
      <p:ext uri="{BB962C8B-B14F-4D97-AF65-F5344CB8AC3E}">
        <p14:creationId xmlns:p14="http://schemas.microsoft.com/office/powerpoint/2010/main" val="506543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economicsonline.co.uk/How%20markets%20work%20graphs/Specific-tax.png"/>
          <p:cNvPicPr>
            <a:picLocks noGrp="1"/>
          </p:cNvPicPr>
          <p:nvPr>
            <p:ph idx="1"/>
          </p:nvPr>
        </p:nvPicPr>
        <p:blipFill>
          <a:blip r:embed="rId2" cstate="print"/>
          <a:stretch>
            <a:fillRect/>
          </a:stretch>
        </p:blipFill>
        <p:spPr bwMode="auto">
          <a:xfrm>
            <a:off x="4333875" y="2597150"/>
            <a:ext cx="3524250" cy="3238500"/>
          </a:xfrm>
          <a:prstGeom prst="rect">
            <a:avLst/>
          </a:prstGeom>
          <a:noFill/>
          <a:ln w="9525">
            <a:noFill/>
            <a:miter lim="800000"/>
            <a:headEnd/>
            <a:tailEnd/>
          </a:ln>
        </p:spPr>
      </p:pic>
    </p:spTree>
    <p:extLst>
      <p:ext uri="{BB962C8B-B14F-4D97-AF65-F5344CB8AC3E}">
        <p14:creationId xmlns:p14="http://schemas.microsoft.com/office/powerpoint/2010/main" val="1464769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t>The incidence of a tax on cigarettes - an example</a:t>
            </a:r>
            <a:endParaRPr lang="en-US" dirty="0"/>
          </a:p>
          <a:p>
            <a:r>
              <a:rPr lang="en-US" dirty="0"/>
              <a:t>If the government puts an extra tax of £1.00 on each packet of cigarettes, the legal incidence is on the cigarette smoker. However, the local market may be very competitive, with many sellers, so that a retailer may fear they will suffer from lost sales, and decide to put up the price by only 50p, and pay the balance of 50p to the government themselves. In this case, the economic incidence is shared because both are worse off. The smoker is worse off because of the price increase of 50p, and the seller is worse off because 50p must come out of their revenue to pay the government.</a:t>
            </a:r>
          </a:p>
          <a:p>
            <a:endParaRPr lang="en-US" dirty="0"/>
          </a:p>
        </p:txBody>
      </p:sp>
    </p:spTree>
    <p:extLst>
      <p:ext uri="{BB962C8B-B14F-4D97-AF65-F5344CB8AC3E}">
        <p14:creationId xmlns:p14="http://schemas.microsoft.com/office/powerpoint/2010/main" val="3219240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a:t>The effect of price elasticity of demand</a:t>
            </a:r>
            <a:endParaRPr lang="en-US" dirty="0"/>
          </a:p>
          <a:p>
            <a:r>
              <a:rPr lang="en-US" dirty="0"/>
              <a:t>In most cases, the burden is split between producers and consumers and both parties are worse off. The key to whether the consumer or producer carries the burden is the extent to which the tax can be passed on to the consumer in terms of higher prices. </a:t>
            </a:r>
          </a:p>
          <a:p>
            <a:r>
              <a:rPr lang="en-US" dirty="0"/>
              <a:t>In the diagram below the incidence on the consumer is indicated by the price rise, P to P1, times the new quantity sold, 0 to Q1. However, the vertical distance is the tax per unit, which is greater than the price rise, hence the incidence on the producer is measured as the distance P to X, times 0 to Q1 - the green shaded area. The precise division depends upon how consumers react to a price rise, that is, their </a:t>
            </a:r>
            <a:r>
              <a:rPr lang="en-US" b="1" dirty="0">
                <a:hlinkClick r:id="rId2"/>
              </a:rPr>
              <a:t>price elasticity of demand.</a:t>
            </a:r>
            <a:endParaRPr lang="en-US" dirty="0"/>
          </a:p>
          <a:p>
            <a:endParaRPr lang="en-US" dirty="0"/>
          </a:p>
        </p:txBody>
      </p:sp>
    </p:spTree>
    <p:extLst>
      <p:ext uri="{BB962C8B-B14F-4D97-AF65-F5344CB8AC3E}">
        <p14:creationId xmlns:p14="http://schemas.microsoft.com/office/powerpoint/2010/main" val="98831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economicsonline.co.uk/How%20markets%20work%20graphs/Tax-inelastic-demand.png"/>
          <p:cNvPicPr>
            <a:picLocks noGrp="1"/>
          </p:cNvPicPr>
          <p:nvPr>
            <p:ph idx="1"/>
          </p:nvPr>
        </p:nvPicPr>
        <p:blipFill>
          <a:blip r:embed="rId2" cstate="print"/>
          <a:srcRect/>
          <a:stretch>
            <a:fillRect/>
          </a:stretch>
        </p:blipFill>
        <p:spPr bwMode="auto">
          <a:xfrm>
            <a:off x="900545" y="1483391"/>
            <a:ext cx="5674574" cy="3891218"/>
          </a:xfrm>
          <a:prstGeom prst="rect">
            <a:avLst/>
          </a:prstGeom>
          <a:noFill/>
          <a:ln w="9525">
            <a:noFill/>
            <a:miter lim="800000"/>
            <a:headEnd/>
            <a:tailEnd/>
          </a:ln>
        </p:spPr>
      </p:pic>
      <p:pic>
        <p:nvPicPr>
          <p:cNvPr id="5" name="Picture 4" descr="http://economicsonline.co.uk/How%20markets%20work%20graphs/Tax-elastic-demand.png"/>
          <p:cNvPicPr/>
          <p:nvPr/>
        </p:nvPicPr>
        <p:blipFill>
          <a:blip r:embed="rId3" cstate="print"/>
          <a:srcRect/>
          <a:stretch>
            <a:fillRect/>
          </a:stretch>
        </p:blipFill>
        <p:spPr bwMode="auto">
          <a:xfrm>
            <a:off x="6301617" y="1648691"/>
            <a:ext cx="5370490" cy="3725918"/>
          </a:xfrm>
          <a:prstGeom prst="rect">
            <a:avLst/>
          </a:prstGeom>
          <a:noFill/>
          <a:ln w="9525">
            <a:noFill/>
            <a:miter lim="800000"/>
            <a:headEnd/>
            <a:tailEnd/>
          </a:ln>
        </p:spPr>
      </p:pic>
    </p:spTree>
    <p:extLst>
      <p:ext uri="{BB962C8B-B14F-4D97-AF65-F5344CB8AC3E}">
        <p14:creationId xmlns:p14="http://schemas.microsoft.com/office/powerpoint/2010/main" val="897394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Explanation of the diagram consumer Burden &amp; </a:t>
            </a:r>
            <a:r>
              <a:rPr lang="en-US"/>
              <a:t>for producer Burden</a:t>
            </a:r>
            <a:r>
              <a:rPr lang="en-US" dirty="0"/>
              <a:t>.</a:t>
            </a:r>
          </a:p>
        </p:txBody>
      </p:sp>
      <p:sp>
        <p:nvSpPr>
          <p:cNvPr id="3" name="Content Placeholder 2"/>
          <p:cNvSpPr>
            <a:spLocks noGrp="1"/>
          </p:cNvSpPr>
          <p:nvPr>
            <p:ph idx="1"/>
          </p:nvPr>
        </p:nvSpPr>
        <p:spPr/>
        <p:txBody>
          <a:bodyPr>
            <a:normAutofit fontScale="92500" lnSpcReduction="20000"/>
          </a:bodyPr>
          <a:lstStyle/>
          <a:p>
            <a:r>
              <a:rPr lang="en-US" dirty="0"/>
              <a:t>The Market is at </a:t>
            </a:r>
            <a:r>
              <a:rPr lang="en-US" dirty="0" err="1"/>
              <a:t>equilibruim</a:t>
            </a:r>
            <a:r>
              <a:rPr lang="en-US" dirty="0"/>
              <a:t> at P and Q. </a:t>
            </a:r>
          </a:p>
          <a:p>
            <a:r>
              <a:rPr lang="en-US" dirty="0"/>
              <a:t>As a tax is imposed the supply curve shifts to the left by the amount of the tax.</a:t>
            </a:r>
          </a:p>
          <a:p>
            <a:r>
              <a:rPr lang="en-US" dirty="0"/>
              <a:t>Prices will increase to P1 ( what the consumer now pays for the product.)</a:t>
            </a:r>
          </a:p>
          <a:p>
            <a:r>
              <a:rPr lang="en-US" dirty="0"/>
              <a:t>Quantity demanded contracts to Q1. producers get a lower price of p2 as they pay only a part of the tax.</a:t>
            </a:r>
          </a:p>
          <a:p>
            <a:r>
              <a:rPr lang="en-US" dirty="0"/>
              <a:t>Consumer Burden is the increase in price paid by the consumers.</a:t>
            </a:r>
          </a:p>
          <a:p>
            <a:r>
              <a:rPr lang="en-US" dirty="0"/>
              <a:t>Producer Burden is the burden which the producer will bear .</a:t>
            </a:r>
          </a:p>
          <a:p>
            <a:r>
              <a:rPr lang="en-US" dirty="0"/>
              <a:t>Revenue will be PB plus CB</a:t>
            </a:r>
          </a:p>
          <a:p>
            <a:endParaRPr lang="en-US" dirty="0"/>
          </a:p>
        </p:txBody>
      </p:sp>
    </p:spTree>
    <p:extLst>
      <p:ext uri="{BB962C8B-B14F-4D97-AF65-F5344CB8AC3E}">
        <p14:creationId xmlns:p14="http://schemas.microsoft.com/office/powerpoint/2010/main" val="2990208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CC24A5-083D-4046-8AF5-237A59AFAF39}"/>
              </a:ext>
            </a:extLst>
          </p:cNvPr>
          <p:cNvSpPr>
            <a:spLocks noGrp="1"/>
          </p:cNvSpPr>
          <p:nvPr>
            <p:ph idx="1"/>
          </p:nvPr>
        </p:nvSpPr>
        <p:spPr>
          <a:xfrm>
            <a:off x="1295401" y="1590261"/>
            <a:ext cx="9601196" cy="4285607"/>
          </a:xfrm>
        </p:spPr>
        <p:txBody>
          <a:bodyPr>
            <a:normAutofit/>
          </a:bodyPr>
          <a:lstStyle/>
          <a:p>
            <a:r>
              <a:rPr lang="en-US" b="1" dirty="0"/>
              <a:t>Learning Objective:</a:t>
            </a:r>
          </a:p>
          <a:p>
            <a:r>
              <a:rPr lang="en-US" dirty="0"/>
              <a:t>To be able to explain impact of subsidies and percentage tax</a:t>
            </a:r>
          </a:p>
          <a:p>
            <a:endParaRPr lang="en-US" b="1" dirty="0"/>
          </a:p>
          <a:p>
            <a:r>
              <a:rPr lang="en-US" b="1" dirty="0"/>
              <a:t>Learning Outcome:</a:t>
            </a:r>
          </a:p>
          <a:p>
            <a:r>
              <a:rPr lang="en-US" dirty="0"/>
              <a:t>Define percentage tax and subsidies</a:t>
            </a:r>
          </a:p>
          <a:p>
            <a:r>
              <a:rPr lang="en-US" dirty="0"/>
              <a:t>Explain the impact of subsidies</a:t>
            </a:r>
          </a:p>
          <a:p>
            <a:r>
              <a:rPr lang="en-US" dirty="0"/>
              <a:t>Illustrate subsidies on D &amp; S graph</a:t>
            </a:r>
          </a:p>
        </p:txBody>
      </p:sp>
    </p:spTree>
    <p:extLst>
      <p:ext uri="{BB962C8B-B14F-4D97-AF65-F5344CB8AC3E}">
        <p14:creationId xmlns:p14="http://schemas.microsoft.com/office/powerpoint/2010/main" val="3404609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Percentage Tax</a:t>
            </a:r>
          </a:p>
        </p:txBody>
      </p:sp>
      <p:sp>
        <p:nvSpPr>
          <p:cNvPr id="3" name="Content Placeholder 2"/>
          <p:cNvSpPr>
            <a:spLocks noGrp="1"/>
          </p:cNvSpPr>
          <p:nvPr>
            <p:ph idx="1"/>
          </p:nvPr>
        </p:nvSpPr>
        <p:spPr/>
        <p:txBody>
          <a:bodyPr/>
          <a:lstStyle/>
          <a:p>
            <a:r>
              <a:rPr lang="en-US" b="1" dirty="0"/>
              <a:t>An ad valorem tax</a:t>
            </a:r>
            <a:endParaRPr lang="en-US" dirty="0"/>
          </a:p>
          <a:p>
            <a:r>
              <a:rPr lang="en-US" dirty="0"/>
              <a:t>The imposition of an </a:t>
            </a:r>
            <a:r>
              <a:rPr lang="en-US" i="1" dirty="0"/>
              <a:t>ad valorem tax</a:t>
            </a:r>
            <a:r>
              <a:rPr lang="en-US" dirty="0"/>
              <a:t> will shift up the supply curve by a </a:t>
            </a:r>
            <a:r>
              <a:rPr lang="en-US" i="1" dirty="0"/>
              <a:t>certain percentage</a:t>
            </a:r>
            <a:r>
              <a:rPr lang="en-US" dirty="0"/>
              <a:t>, meaning that the new supply curve will not be parallel to the original. </a:t>
            </a:r>
            <a:r>
              <a:rPr lang="en-US" dirty="0">
                <a:highlight>
                  <a:srgbClr val="FFFF00"/>
                </a:highlight>
              </a:rPr>
              <a:t>With the </a:t>
            </a:r>
            <a:r>
              <a:rPr lang="en-US" dirty="0" err="1">
                <a:highlight>
                  <a:srgbClr val="FFFF00"/>
                </a:highlight>
              </a:rPr>
              <a:t>advalorem</a:t>
            </a:r>
            <a:r>
              <a:rPr lang="en-US" dirty="0">
                <a:highlight>
                  <a:srgbClr val="FFFF00"/>
                </a:highlight>
              </a:rPr>
              <a:t> tax the new supply curve will be  steeper than the specific tax because the tax is calculated   as a percentage of price, that is the amount of tax per unit increases as price increases. </a:t>
            </a:r>
          </a:p>
          <a:p>
            <a:endParaRPr lang="en-US" dirty="0"/>
          </a:p>
        </p:txBody>
      </p:sp>
    </p:spTree>
    <p:extLst>
      <p:ext uri="{BB962C8B-B14F-4D97-AF65-F5344CB8AC3E}">
        <p14:creationId xmlns:p14="http://schemas.microsoft.com/office/powerpoint/2010/main" val="3065633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economicsonline.co.uk/How%20markets%20work%20graphs/Ad-valorem-tax.png"/>
          <p:cNvPicPr>
            <a:picLocks noGrp="1"/>
          </p:cNvPicPr>
          <p:nvPr>
            <p:ph idx="1"/>
          </p:nvPr>
        </p:nvPicPr>
        <p:blipFill>
          <a:blip r:embed="rId2" cstate="print"/>
          <a:srcRect/>
          <a:stretch>
            <a:fillRect/>
          </a:stretch>
        </p:blipFill>
        <p:spPr bwMode="auto">
          <a:xfrm>
            <a:off x="838200" y="2382044"/>
            <a:ext cx="9992932" cy="3238500"/>
          </a:xfrm>
          <a:prstGeom prst="rect">
            <a:avLst/>
          </a:prstGeom>
          <a:noFill/>
          <a:ln w="9525">
            <a:noFill/>
            <a:miter lim="800000"/>
            <a:headEnd/>
            <a:tailEnd/>
          </a:ln>
        </p:spPr>
      </p:pic>
    </p:spTree>
    <p:extLst>
      <p:ext uri="{BB962C8B-B14F-4D97-AF65-F5344CB8AC3E}">
        <p14:creationId xmlns:p14="http://schemas.microsoft.com/office/powerpoint/2010/main" val="1799069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Subsidies </a:t>
            </a:r>
          </a:p>
        </p:txBody>
      </p:sp>
      <p:sp>
        <p:nvSpPr>
          <p:cNvPr id="3" name="Content Placeholder 2"/>
          <p:cNvSpPr>
            <a:spLocks noGrp="1"/>
          </p:cNvSpPr>
          <p:nvPr>
            <p:ph idx="1"/>
          </p:nvPr>
        </p:nvSpPr>
        <p:spPr>
          <a:xfrm>
            <a:off x="1295401" y="2092036"/>
            <a:ext cx="9601196" cy="2798619"/>
          </a:xfrm>
        </p:spPr>
        <p:txBody>
          <a:bodyPr/>
          <a:lstStyle/>
          <a:p>
            <a:r>
              <a:rPr lang="en-US" dirty="0"/>
              <a:t>A subsidy is an incentive given by the government to individuals or businesses in the form of cash, grants that improve the supply of certain Goods and Services.</a:t>
            </a:r>
          </a:p>
          <a:p>
            <a:r>
              <a:rPr lang="en-US" dirty="0"/>
              <a:t>The subsidy causes the firm's </a:t>
            </a:r>
            <a:r>
              <a:rPr lang="en-US" b="1" dirty="0"/>
              <a:t>supply curve to shift to the right since COP reduces as a result of the subsidy.</a:t>
            </a:r>
            <a:endParaRPr lang="en-US" dirty="0"/>
          </a:p>
          <a:p>
            <a:pPr marL="0" indent="0">
              <a:buNone/>
            </a:pPr>
            <a:endParaRPr lang="en-US" dirty="0"/>
          </a:p>
        </p:txBody>
      </p:sp>
    </p:spTree>
    <p:extLst>
      <p:ext uri="{BB962C8B-B14F-4D97-AF65-F5344CB8AC3E}">
        <p14:creationId xmlns:p14="http://schemas.microsoft.com/office/powerpoint/2010/main" val="337830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551" y="107547"/>
            <a:ext cx="10515600" cy="1325563"/>
          </a:xfrm>
        </p:spPr>
        <p:txBody>
          <a:bodyPr/>
          <a:lstStyle/>
          <a:p>
            <a:endParaRPr lang="en-US"/>
          </a:p>
        </p:txBody>
      </p:sp>
      <p:pic>
        <p:nvPicPr>
          <p:cNvPr id="7170" name="Picture 2" descr="https://s3-eu-west-1.amazonaws.com/tutor2u-media/subjects/economics/subsidy_basic_diagram.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6976" y="589448"/>
            <a:ext cx="10804300"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98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82307-B318-4C65-AC8A-5606AAFDCCAE}"/>
              </a:ext>
            </a:extLst>
          </p:cNvPr>
          <p:cNvSpPr>
            <a:spLocks noGrp="1"/>
          </p:cNvSpPr>
          <p:nvPr>
            <p:ph type="title"/>
          </p:nvPr>
        </p:nvSpPr>
        <p:spPr/>
        <p:txBody>
          <a:bodyPr/>
          <a:lstStyle/>
          <a:p>
            <a:r>
              <a:rPr lang="en-US" dirty="0"/>
              <a:t>Elastic/ Inelastic Demand</a:t>
            </a:r>
          </a:p>
        </p:txBody>
      </p:sp>
      <p:sp>
        <p:nvSpPr>
          <p:cNvPr id="3" name="Content Placeholder 2">
            <a:extLst>
              <a:ext uri="{FF2B5EF4-FFF2-40B4-BE49-F238E27FC236}">
                <a16:creationId xmlns:a16="http://schemas.microsoft.com/office/drawing/2014/main" id="{81EDD3CD-5D0A-4901-9FDD-65735F01D952}"/>
              </a:ext>
            </a:extLst>
          </p:cNvPr>
          <p:cNvSpPr>
            <a:spLocks noGrp="1"/>
          </p:cNvSpPr>
          <p:nvPr>
            <p:ph idx="1"/>
          </p:nvPr>
        </p:nvSpPr>
        <p:spPr/>
        <p:txBody>
          <a:bodyPr/>
          <a:lstStyle/>
          <a:p>
            <a:r>
              <a:rPr lang="en-US" dirty="0"/>
              <a:t>When change in price leads to greater change in qty demanded, good or service is said to have elastic demand. The percentage change in qty is greater than the percentage change in price it is said that demand is </a:t>
            </a:r>
            <a:r>
              <a:rPr lang="en-US" b="1" dirty="0">
                <a:highlight>
                  <a:srgbClr val="00FF00"/>
                </a:highlight>
              </a:rPr>
              <a:t>price elastic</a:t>
            </a:r>
            <a:r>
              <a:rPr lang="en-US" b="1" dirty="0"/>
              <a:t>. </a:t>
            </a:r>
            <a:r>
              <a:rPr lang="en-US" dirty="0"/>
              <a:t>PED&gt;1</a:t>
            </a:r>
          </a:p>
          <a:p>
            <a:r>
              <a:rPr lang="en-US" dirty="0"/>
              <a:t>When change in price leads to smaller change in qty demanded, good or service is said to be </a:t>
            </a:r>
            <a:r>
              <a:rPr lang="en-US" b="1" dirty="0">
                <a:highlight>
                  <a:srgbClr val="00FF00"/>
                </a:highlight>
              </a:rPr>
              <a:t>price inelastic. </a:t>
            </a:r>
          </a:p>
          <a:p>
            <a:pPr marL="0" indent="0">
              <a:buNone/>
            </a:pPr>
            <a:r>
              <a:rPr lang="en-US" dirty="0"/>
              <a:t>     PED&lt;1</a:t>
            </a:r>
          </a:p>
        </p:txBody>
      </p:sp>
    </p:spTree>
    <p:extLst>
      <p:ext uri="{BB962C8B-B14F-4D97-AF65-F5344CB8AC3E}">
        <p14:creationId xmlns:p14="http://schemas.microsoft.com/office/powerpoint/2010/main" val="685957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E2BF0-E601-4AC1-B694-DECBD0857A2B}"/>
              </a:ext>
            </a:extLst>
          </p:cNvPr>
          <p:cNvSpPr>
            <a:spLocks noGrp="1"/>
          </p:cNvSpPr>
          <p:nvPr>
            <p:ph type="title"/>
          </p:nvPr>
        </p:nvSpPr>
        <p:spPr/>
        <p:txBody>
          <a:bodyPr/>
          <a:lstStyle/>
          <a:p>
            <a:r>
              <a:rPr lang="en-US" dirty="0"/>
              <a:t>Evaluation of subsidies</a:t>
            </a:r>
          </a:p>
        </p:txBody>
      </p:sp>
      <p:sp>
        <p:nvSpPr>
          <p:cNvPr id="3" name="Content Placeholder 2">
            <a:extLst>
              <a:ext uri="{FF2B5EF4-FFF2-40B4-BE49-F238E27FC236}">
                <a16:creationId xmlns:a16="http://schemas.microsoft.com/office/drawing/2014/main" id="{E07AAE58-6F66-4B2A-804C-34D55E6D4C35}"/>
              </a:ext>
            </a:extLst>
          </p:cNvPr>
          <p:cNvSpPr>
            <a:spLocks noGrp="1"/>
          </p:cNvSpPr>
          <p:nvPr>
            <p:ph idx="1"/>
          </p:nvPr>
        </p:nvSpPr>
        <p:spPr>
          <a:xfrm>
            <a:off x="1295401" y="2014330"/>
            <a:ext cx="9601196" cy="3861538"/>
          </a:xfrm>
        </p:spPr>
        <p:txBody>
          <a:bodyPr/>
          <a:lstStyle/>
          <a:p>
            <a:r>
              <a:rPr lang="en-US" b="1" dirty="0">
                <a:highlight>
                  <a:srgbClr val="FFFF00"/>
                </a:highlight>
              </a:rPr>
              <a:t>Advantages:</a:t>
            </a:r>
          </a:p>
          <a:p>
            <a:pPr marL="0" indent="0">
              <a:buNone/>
            </a:pPr>
            <a:r>
              <a:rPr lang="en-US" dirty="0"/>
              <a:t>Used in agriculture to support farmers</a:t>
            </a:r>
          </a:p>
          <a:p>
            <a:pPr marL="0" indent="0">
              <a:buNone/>
            </a:pPr>
            <a:r>
              <a:rPr lang="en-US" dirty="0"/>
              <a:t>Encourage innovation</a:t>
            </a:r>
          </a:p>
          <a:p>
            <a:pPr marL="0" indent="0">
              <a:buNone/>
            </a:pPr>
            <a:r>
              <a:rPr lang="en-US" dirty="0"/>
              <a:t>Used to encourage production and lower cost of solar panels and turbines</a:t>
            </a:r>
          </a:p>
          <a:p>
            <a:r>
              <a:rPr lang="en-US" b="1" dirty="0">
                <a:highlight>
                  <a:srgbClr val="FFFF00"/>
                </a:highlight>
              </a:rPr>
              <a:t>Disadvantages:</a:t>
            </a:r>
          </a:p>
          <a:p>
            <a:pPr marL="0" indent="0">
              <a:buNone/>
            </a:pPr>
            <a:r>
              <a:rPr lang="en-US" dirty="0"/>
              <a:t>Cause excess supply</a:t>
            </a:r>
          </a:p>
          <a:p>
            <a:pPr marL="0" indent="0">
              <a:buNone/>
            </a:pPr>
            <a:r>
              <a:rPr lang="en-US" dirty="0"/>
              <a:t>Distort international competition</a:t>
            </a:r>
          </a:p>
          <a:p>
            <a:pPr marL="0" indent="0">
              <a:buNone/>
            </a:pPr>
            <a:endParaRPr lang="en-US" dirty="0"/>
          </a:p>
        </p:txBody>
      </p:sp>
    </p:spTree>
    <p:extLst>
      <p:ext uri="{BB962C8B-B14F-4D97-AF65-F5344CB8AC3E}">
        <p14:creationId xmlns:p14="http://schemas.microsoft.com/office/powerpoint/2010/main" val="3661396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0436-02A6-47F3-B77A-14C1BBBB4E22}"/>
              </a:ext>
            </a:extLst>
          </p:cNvPr>
          <p:cNvSpPr>
            <a:spLocks noGrp="1"/>
          </p:cNvSpPr>
          <p:nvPr>
            <p:ph type="title"/>
          </p:nvPr>
        </p:nvSpPr>
        <p:spPr/>
        <p:txBody>
          <a:bodyPr/>
          <a:lstStyle/>
          <a:p>
            <a:r>
              <a:rPr lang="en-US" dirty="0"/>
              <a:t>Elastic Demand</a:t>
            </a:r>
          </a:p>
        </p:txBody>
      </p:sp>
      <p:pic>
        <p:nvPicPr>
          <p:cNvPr id="2050" name="Picture 2" descr="Image result for diagram for elastic demand"/>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196200" y="2557463"/>
            <a:ext cx="3799599"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036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44E8D-F9EB-4F0F-9F73-255319397A9B}"/>
              </a:ext>
            </a:extLst>
          </p:cNvPr>
          <p:cNvSpPr>
            <a:spLocks noGrp="1"/>
          </p:cNvSpPr>
          <p:nvPr>
            <p:ph type="title"/>
          </p:nvPr>
        </p:nvSpPr>
        <p:spPr/>
        <p:txBody>
          <a:bodyPr/>
          <a:lstStyle/>
          <a:p>
            <a:r>
              <a:rPr lang="en-US" dirty="0"/>
              <a:t>In elastic Demand</a:t>
            </a:r>
          </a:p>
        </p:txBody>
      </p:sp>
      <p:pic>
        <p:nvPicPr>
          <p:cNvPr id="1026" name="Picture 2" descr="Image result for diagram for inelastic demand"/>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416436" y="2557463"/>
            <a:ext cx="3359127"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932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592668"/>
          </a:xfrm>
        </p:spPr>
        <p:txBody>
          <a:bodyPr>
            <a:normAutofit fontScale="90000"/>
          </a:bodyPr>
          <a:lstStyle/>
          <a:p>
            <a:r>
              <a:rPr lang="en-US" dirty="0"/>
              <a:t>Perfectly Inelastic Demand</a:t>
            </a:r>
          </a:p>
        </p:txBody>
      </p:sp>
      <p:sp>
        <p:nvSpPr>
          <p:cNvPr id="3" name="Content Placeholder 2"/>
          <p:cNvSpPr>
            <a:spLocks noGrp="1"/>
          </p:cNvSpPr>
          <p:nvPr>
            <p:ph idx="1"/>
          </p:nvPr>
        </p:nvSpPr>
        <p:spPr>
          <a:xfrm>
            <a:off x="1295401" y="1574801"/>
            <a:ext cx="9601196" cy="4301067"/>
          </a:xfrm>
        </p:spPr>
        <p:txBody>
          <a:bodyPr/>
          <a:lstStyle/>
          <a:p>
            <a:r>
              <a:rPr lang="en-US" dirty="0"/>
              <a:t>Perfectly inelastic curve ( PED= 0)</a:t>
            </a:r>
          </a:p>
          <a:p>
            <a:r>
              <a:rPr lang="en-US" dirty="0"/>
              <a:t>Rise or fall in the product causes no change in the quantity demanded of that product and hence demand is perfectly price inelastic.</a:t>
            </a:r>
          </a:p>
          <a:p>
            <a:endParaRPr lang="en-US" dirty="0"/>
          </a:p>
        </p:txBody>
      </p:sp>
      <p:pic>
        <p:nvPicPr>
          <p:cNvPr id="4" name="Picture 4" descr="Perfectly Inelastic Demand">
            <a:extLst>
              <a:ext uri="{FF2B5EF4-FFF2-40B4-BE49-F238E27FC236}">
                <a16:creationId xmlns:a16="http://schemas.microsoft.com/office/drawing/2014/main" id="{D3B1D8B8-E067-4C60-8BEE-7DF632956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9052" y="3056467"/>
            <a:ext cx="3657598"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25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541868"/>
          </a:xfrm>
        </p:spPr>
        <p:txBody>
          <a:bodyPr>
            <a:normAutofit fontScale="90000"/>
          </a:bodyPr>
          <a:lstStyle/>
          <a:p>
            <a:r>
              <a:rPr lang="en-US" dirty="0"/>
              <a:t>PERFECTLY ELASTIC DEMAND</a:t>
            </a:r>
          </a:p>
        </p:txBody>
      </p:sp>
      <p:sp>
        <p:nvSpPr>
          <p:cNvPr id="3" name="Content Placeholder 2"/>
          <p:cNvSpPr>
            <a:spLocks noGrp="1"/>
          </p:cNvSpPr>
          <p:nvPr>
            <p:ph idx="1"/>
          </p:nvPr>
        </p:nvSpPr>
        <p:spPr>
          <a:xfrm>
            <a:off x="1170710" y="1769532"/>
            <a:ext cx="9601196" cy="3318936"/>
          </a:xfrm>
        </p:spPr>
        <p:txBody>
          <a:bodyPr/>
          <a:lstStyle/>
          <a:p>
            <a:r>
              <a:rPr lang="en-US" dirty="0"/>
              <a:t>Infinitely price Elastic – </a:t>
            </a:r>
            <a:r>
              <a:rPr lang="en-US" b="1" dirty="0">
                <a:highlight>
                  <a:srgbClr val="FFFF00"/>
                </a:highlight>
              </a:rPr>
              <a:t>PED is infinite</a:t>
            </a:r>
          </a:p>
          <a:p>
            <a:r>
              <a:rPr lang="en-US" dirty="0"/>
              <a:t>If product is demanded at one particular price demand is said to be perfectly elastic. It means buyers purchase as much as they possibly can at Price P. It means at a certain price demand is infinite.</a:t>
            </a:r>
            <a:r>
              <a:rPr lang="en-US" b="1" dirty="0"/>
              <a:t> Perfect elastic demand means</a:t>
            </a:r>
            <a:r>
              <a:rPr lang="en-US" dirty="0"/>
              <a:t> that quantity demanded will increase to infinity when the price decreases, and quantity demanded will decrease to zero when price increases.</a:t>
            </a:r>
          </a:p>
        </p:txBody>
      </p:sp>
      <p:pic>
        <p:nvPicPr>
          <p:cNvPr id="4" name="Picture 2" descr="http://cdn.economicsdiscussion.net/wp-content/uploads/2015/01/clip_image0048.jpg">
            <a:extLst>
              <a:ext uri="{FF2B5EF4-FFF2-40B4-BE49-F238E27FC236}">
                <a16:creationId xmlns:a16="http://schemas.microsoft.com/office/drawing/2014/main" id="{BE283793-66E8-4F70-BF45-FE39EEA77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4359965"/>
            <a:ext cx="3803375" cy="1819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141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3FFD9-1CE5-4BC1-A393-CB74547B3133}"/>
              </a:ext>
            </a:extLst>
          </p:cNvPr>
          <p:cNvSpPr>
            <a:spLocks noGrp="1"/>
          </p:cNvSpPr>
          <p:nvPr>
            <p:ph type="title"/>
          </p:nvPr>
        </p:nvSpPr>
        <p:spPr>
          <a:xfrm>
            <a:off x="1295402" y="982132"/>
            <a:ext cx="9601196" cy="621381"/>
          </a:xfrm>
        </p:spPr>
        <p:txBody>
          <a:bodyPr>
            <a:normAutofit fontScale="90000"/>
          </a:bodyPr>
          <a:lstStyle/>
          <a:p>
            <a:r>
              <a:rPr lang="en-US" dirty="0"/>
              <a:t>Unitary Elastic Demand</a:t>
            </a:r>
          </a:p>
        </p:txBody>
      </p:sp>
      <p:sp>
        <p:nvSpPr>
          <p:cNvPr id="3" name="Content Placeholder 2">
            <a:extLst>
              <a:ext uri="{FF2B5EF4-FFF2-40B4-BE49-F238E27FC236}">
                <a16:creationId xmlns:a16="http://schemas.microsoft.com/office/drawing/2014/main" id="{1974E84E-47A8-45EF-BC28-E85D06DE6E66}"/>
              </a:ext>
            </a:extLst>
          </p:cNvPr>
          <p:cNvSpPr>
            <a:spLocks noGrp="1"/>
          </p:cNvSpPr>
          <p:nvPr>
            <p:ph idx="1"/>
          </p:nvPr>
        </p:nvSpPr>
        <p:spPr>
          <a:xfrm>
            <a:off x="1232661" y="1709530"/>
            <a:ext cx="9724850" cy="6012490"/>
          </a:xfrm>
        </p:spPr>
        <p:txBody>
          <a:bodyPr/>
          <a:lstStyle/>
          <a:p>
            <a:r>
              <a:rPr lang="en-US" dirty="0"/>
              <a:t>When change in price leads to equal changes in qty demanded. this means that the percentage change in </a:t>
            </a:r>
            <a:r>
              <a:rPr lang="en-US" b="1" dirty="0"/>
              <a:t>demand</a:t>
            </a:r>
            <a:r>
              <a:rPr lang="en-US" dirty="0"/>
              <a:t> is exactly equal to the percentage change in price. PED=1</a:t>
            </a:r>
          </a:p>
          <a:p>
            <a:endParaRPr lang="en-US" dirty="0"/>
          </a:p>
        </p:txBody>
      </p:sp>
      <p:pic>
        <p:nvPicPr>
          <p:cNvPr id="2050" name="Picture 2" descr="Unitary elastic demand curve | Income, Price, Cross">
            <a:extLst>
              <a:ext uri="{FF2B5EF4-FFF2-40B4-BE49-F238E27FC236}">
                <a16:creationId xmlns:a16="http://schemas.microsoft.com/office/drawing/2014/main" id="{DF96FBA4-35E9-4490-A579-08E62F2B21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7843" y="2716695"/>
            <a:ext cx="5075583" cy="3419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8154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1493</TotalTime>
  <Words>2143</Words>
  <Application>Microsoft Office PowerPoint</Application>
  <PresentationFormat>Widescreen</PresentationFormat>
  <Paragraphs>170</Paragraphs>
  <Slides>40</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6" baseType="lpstr">
      <vt:lpstr>Arial</vt:lpstr>
      <vt:lpstr>Calibri</vt:lpstr>
      <vt:lpstr>Garamond</vt:lpstr>
      <vt:lpstr>Segoe UI Emoji</vt:lpstr>
      <vt:lpstr>Organic</vt:lpstr>
      <vt:lpstr>Equation</vt:lpstr>
      <vt:lpstr>Elasticity of Demand</vt:lpstr>
      <vt:lpstr>PowerPoint Presentation</vt:lpstr>
      <vt:lpstr>Price Elasticity of Demand</vt:lpstr>
      <vt:lpstr>Elastic/ Inelastic Demand</vt:lpstr>
      <vt:lpstr>Elastic Demand</vt:lpstr>
      <vt:lpstr>In elastic Demand</vt:lpstr>
      <vt:lpstr>Perfectly Inelastic Demand</vt:lpstr>
      <vt:lpstr>PERFECTLY ELASTIC DEMAND</vt:lpstr>
      <vt:lpstr>Unitary Elastic Demand</vt:lpstr>
      <vt:lpstr>PowerPoint Presentation</vt:lpstr>
      <vt:lpstr>PowerPoint Presentation</vt:lpstr>
      <vt:lpstr>PowerPoint Presentation</vt:lpstr>
      <vt:lpstr>Total Revenue and the Price Elasticity of Demand</vt:lpstr>
      <vt:lpstr>Importance of Price elasticity of demand</vt:lpstr>
      <vt:lpstr>Elasticity of a Linear Demand Curve</vt:lpstr>
      <vt:lpstr>Factors determining the price Elasticity of demand </vt:lpstr>
      <vt:lpstr>SUMMARY</vt:lpstr>
      <vt:lpstr>Price Elasticity of supply.</vt:lpstr>
      <vt:lpstr>Elastic Supply</vt:lpstr>
      <vt:lpstr>Inelastic Supply</vt:lpstr>
      <vt:lpstr>Perfectly elastic supply</vt:lpstr>
      <vt:lpstr>Perfectly inelastic supply</vt:lpstr>
      <vt:lpstr>PowerPoint Presentation</vt:lpstr>
      <vt:lpstr>Factors affecting price Elasticity of supply</vt:lpstr>
      <vt:lpstr>PowerPoint Presentation</vt:lpstr>
      <vt:lpstr>PowerPoint Presentation</vt:lpstr>
      <vt:lpstr> Incidences of Taxes and Subsidies. </vt:lpstr>
      <vt:lpstr>Indirect taxes </vt:lpstr>
      <vt:lpstr>PowerPoint Presentation</vt:lpstr>
      <vt:lpstr>PowerPoint Presentation</vt:lpstr>
      <vt:lpstr>PowerPoint Presentation</vt:lpstr>
      <vt:lpstr>PowerPoint Presentation</vt:lpstr>
      <vt:lpstr>PowerPoint Presentation</vt:lpstr>
      <vt:lpstr>Explanation of the diagram consumer Burden &amp; for producer Burden.</vt:lpstr>
      <vt:lpstr>PowerPoint Presentation</vt:lpstr>
      <vt:lpstr>Percentage Tax</vt:lpstr>
      <vt:lpstr>PowerPoint Presentation</vt:lpstr>
      <vt:lpstr>Subsidies </vt:lpstr>
      <vt:lpstr>PowerPoint Presentation</vt:lpstr>
      <vt:lpstr>Evaluation of subsidies</vt:lpstr>
    </vt:vector>
  </TitlesOfParts>
  <Company>DIATECH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Elasticity of Demand</dc:title>
  <dc:creator>Mahrukh Zubin Sutaria</dc:creator>
  <cp:lastModifiedBy>Palak Mathur</cp:lastModifiedBy>
  <cp:revision>78</cp:revision>
  <dcterms:created xsi:type="dcterms:W3CDTF">2017-11-14T04:13:00Z</dcterms:created>
  <dcterms:modified xsi:type="dcterms:W3CDTF">2021-06-26T10:03:57Z</dcterms:modified>
</cp:coreProperties>
</file>